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81" r:id="rId6"/>
    <p:sldMasterId id="2147483696" r:id="rId7"/>
    <p:sldMasterId id="2147483699" r:id="rId8"/>
  </p:sldMasterIdLst>
  <p:notesMasterIdLst>
    <p:notesMasterId r:id="rId21"/>
  </p:notesMasterIdLst>
  <p:sldIdLst>
    <p:sldId id="259" r:id="rId9"/>
    <p:sldId id="360" r:id="rId10"/>
    <p:sldId id="361" r:id="rId11"/>
    <p:sldId id="362" r:id="rId12"/>
    <p:sldId id="364" r:id="rId13"/>
    <p:sldId id="367" r:id="rId14"/>
    <p:sldId id="257" r:id="rId15"/>
    <p:sldId id="265" r:id="rId16"/>
    <p:sldId id="365" r:id="rId17"/>
    <p:sldId id="366" r:id="rId18"/>
    <p:sldId id="324" r:id="rId19"/>
    <p:sldId id="260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a Brandt" initials="MB" lastIdx="9" clrIdx="0">
    <p:extLst>
      <p:ext uri="{19B8F6BF-5375-455C-9EA6-DF929625EA0E}">
        <p15:presenceInfo xmlns:p15="http://schemas.microsoft.com/office/powerpoint/2012/main" userId="S-1-5-21-117609710-527237240-725345543-18245" providerId="AD"/>
      </p:ext>
    </p:extLst>
  </p:cmAuthor>
  <p:cmAuthor id="2" name="Kristin Jonson" initials="KJ" lastIdx="20" clrIdx="1">
    <p:extLst>
      <p:ext uri="{19B8F6BF-5375-455C-9EA6-DF929625EA0E}">
        <p15:presenceInfo xmlns:p15="http://schemas.microsoft.com/office/powerpoint/2012/main" userId="S-1-5-21-117609710-527237240-725345543-22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E5D"/>
    <a:srgbClr val="64BDA2"/>
    <a:srgbClr val="F8AE28"/>
    <a:srgbClr val="8E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4"/>
  </p:normalViewPr>
  <p:slideViewPr>
    <p:cSldViewPr snapToGrid="0" snapToObjects="1" showGuides="1">
      <p:cViewPr varScale="1">
        <p:scale>
          <a:sx n="41" d="100"/>
          <a:sy n="41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32EB0-56E0-49C5-9C0F-DF8BD750A40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E884C9F-5E67-4971-84D5-28E8A85E0A47}">
      <dgm:prSet phldrT="[Text]"/>
      <dgm:spPr/>
      <dgm:t>
        <a:bodyPr/>
        <a:lstStyle/>
        <a:p>
          <a:r>
            <a:rPr lang="sv-SE" dirty="0"/>
            <a:t>Uppmärksamhet</a:t>
          </a:r>
        </a:p>
      </dgm:t>
    </dgm:pt>
    <dgm:pt modelId="{E6332BD5-6535-4166-841B-D713AF07516A}" type="parTrans" cxnId="{21B1DE17-3EF0-48C8-A9FE-B200B7F29A51}">
      <dgm:prSet/>
      <dgm:spPr/>
      <dgm:t>
        <a:bodyPr/>
        <a:lstStyle/>
        <a:p>
          <a:endParaRPr lang="sv-SE"/>
        </a:p>
      </dgm:t>
    </dgm:pt>
    <dgm:pt modelId="{D6CAE9BA-5549-40C3-BCCD-A7359C2F19D6}" type="sibTrans" cxnId="{21B1DE17-3EF0-48C8-A9FE-B200B7F29A51}">
      <dgm:prSet/>
      <dgm:spPr/>
      <dgm:t>
        <a:bodyPr/>
        <a:lstStyle/>
        <a:p>
          <a:endParaRPr lang="sv-SE"/>
        </a:p>
      </dgm:t>
    </dgm:pt>
    <dgm:pt modelId="{F8F2C9EB-0786-4162-B4DE-24851862F786}">
      <dgm:prSet phldrT="[Text]"/>
      <dgm:spPr/>
      <dgm:t>
        <a:bodyPr/>
        <a:lstStyle/>
        <a:p>
          <a:r>
            <a:rPr lang="sv-SE"/>
            <a:t>Kunskap</a:t>
          </a:r>
        </a:p>
      </dgm:t>
    </dgm:pt>
    <dgm:pt modelId="{DFA6CD50-3A3A-4575-977F-4D86573FAB9A}" type="parTrans" cxnId="{38E29C57-A7D0-45BB-A80B-1A2ED2A75B52}">
      <dgm:prSet/>
      <dgm:spPr/>
      <dgm:t>
        <a:bodyPr/>
        <a:lstStyle/>
        <a:p>
          <a:endParaRPr lang="sv-SE"/>
        </a:p>
      </dgm:t>
    </dgm:pt>
    <dgm:pt modelId="{C1DAC87D-9F18-406C-B375-A3894CF4FB2E}" type="sibTrans" cxnId="{38E29C57-A7D0-45BB-A80B-1A2ED2A75B52}">
      <dgm:prSet/>
      <dgm:spPr/>
      <dgm:t>
        <a:bodyPr/>
        <a:lstStyle/>
        <a:p>
          <a:endParaRPr lang="sv-SE"/>
        </a:p>
      </dgm:t>
    </dgm:pt>
    <dgm:pt modelId="{D69759A3-7EC1-4B5E-9F6A-00F4138D385A}">
      <dgm:prSet phldrT="[Text]"/>
      <dgm:spPr/>
      <dgm:t>
        <a:bodyPr/>
        <a:lstStyle/>
        <a:p>
          <a:r>
            <a:rPr lang="sv-SE"/>
            <a:t>Önskad attityd</a:t>
          </a:r>
        </a:p>
      </dgm:t>
    </dgm:pt>
    <dgm:pt modelId="{70AF7B0B-78A0-4F13-8060-4D5FBDE09997}" type="parTrans" cxnId="{48AE00DE-4B40-4A34-B43F-1C6EE8EB5384}">
      <dgm:prSet/>
      <dgm:spPr/>
      <dgm:t>
        <a:bodyPr/>
        <a:lstStyle/>
        <a:p>
          <a:endParaRPr lang="sv-SE"/>
        </a:p>
      </dgm:t>
    </dgm:pt>
    <dgm:pt modelId="{344A6C3E-CA4D-4FDB-9EAB-FEBBF1880787}" type="sibTrans" cxnId="{48AE00DE-4B40-4A34-B43F-1C6EE8EB5384}">
      <dgm:prSet/>
      <dgm:spPr/>
      <dgm:t>
        <a:bodyPr/>
        <a:lstStyle/>
        <a:p>
          <a:endParaRPr lang="sv-SE"/>
        </a:p>
      </dgm:t>
    </dgm:pt>
    <dgm:pt modelId="{3D45775E-E0A9-43D4-A697-D1DB075F3A46}">
      <dgm:prSet phldrT="[Text]"/>
      <dgm:spPr/>
      <dgm:t>
        <a:bodyPr/>
        <a:lstStyle/>
        <a:p>
          <a:r>
            <a:rPr lang="sv-SE"/>
            <a:t>Önskat beteende</a:t>
          </a:r>
        </a:p>
      </dgm:t>
    </dgm:pt>
    <dgm:pt modelId="{0795619E-2E0B-4409-8022-5DAB4A822388}" type="parTrans" cxnId="{7FD395E2-6F61-4804-A820-AE98A63673CE}">
      <dgm:prSet/>
      <dgm:spPr/>
      <dgm:t>
        <a:bodyPr/>
        <a:lstStyle/>
        <a:p>
          <a:endParaRPr lang="sv-SE"/>
        </a:p>
      </dgm:t>
    </dgm:pt>
    <dgm:pt modelId="{D9CD0491-3650-4334-A362-65C4725FC9C6}" type="sibTrans" cxnId="{7FD395E2-6F61-4804-A820-AE98A63673CE}">
      <dgm:prSet/>
      <dgm:spPr/>
      <dgm:t>
        <a:bodyPr/>
        <a:lstStyle/>
        <a:p>
          <a:endParaRPr lang="sv-SE"/>
        </a:p>
      </dgm:t>
    </dgm:pt>
    <dgm:pt modelId="{C198D359-641F-4727-9518-8834CE2B0B56}">
      <dgm:prSet phldrT="[Text]"/>
      <dgm:spPr/>
      <dgm:t>
        <a:bodyPr/>
        <a:lstStyle/>
        <a:p>
          <a:r>
            <a:rPr lang="sv-SE"/>
            <a:t>Vidmakthållet beteende</a:t>
          </a:r>
        </a:p>
      </dgm:t>
    </dgm:pt>
    <dgm:pt modelId="{67DCF870-8BC8-4A7C-BA08-86AC0ECF68AA}" type="parTrans" cxnId="{BF633743-08EA-4EE2-A0C5-425D4A7C57FC}">
      <dgm:prSet/>
      <dgm:spPr/>
      <dgm:t>
        <a:bodyPr/>
        <a:lstStyle/>
        <a:p>
          <a:endParaRPr lang="sv-SE"/>
        </a:p>
      </dgm:t>
    </dgm:pt>
    <dgm:pt modelId="{68DAD13F-12FB-46F6-8E28-5AAEBC0FD856}" type="sibTrans" cxnId="{BF633743-08EA-4EE2-A0C5-425D4A7C57FC}">
      <dgm:prSet/>
      <dgm:spPr/>
      <dgm:t>
        <a:bodyPr/>
        <a:lstStyle/>
        <a:p>
          <a:endParaRPr lang="sv-SE"/>
        </a:p>
      </dgm:t>
    </dgm:pt>
    <dgm:pt modelId="{99C1B393-8137-4CD2-8E5A-E30BCFA436C6}" type="pres">
      <dgm:prSet presAssocID="{6F132EB0-56E0-49C5-9C0F-DF8BD750A406}" presName="rootnode" presStyleCnt="0">
        <dgm:presLayoutVars>
          <dgm:chMax/>
          <dgm:chPref/>
          <dgm:dir/>
          <dgm:animLvl val="lvl"/>
        </dgm:presLayoutVars>
      </dgm:prSet>
      <dgm:spPr/>
    </dgm:pt>
    <dgm:pt modelId="{5F79F0B6-4FC2-428D-853A-F2F982CECBCF}" type="pres">
      <dgm:prSet presAssocID="{0E884C9F-5E67-4971-84D5-28E8A85E0A47}" presName="composite" presStyleCnt="0"/>
      <dgm:spPr/>
    </dgm:pt>
    <dgm:pt modelId="{76BA8292-54AE-4C9A-93E9-F1846AD75DB7}" type="pres">
      <dgm:prSet presAssocID="{0E884C9F-5E67-4971-84D5-28E8A85E0A47}" presName="LShape" presStyleLbl="alignNode1" presStyleIdx="0" presStyleCnt="9"/>
      <dgm:spPr/>
    </dgm:pt>
    <dgm:pt modelId="{63EAF31E-18E9-4AC4-AA94-F8DBC67EE0AE}" type="pres">
      <dgm:prSet presAssocID="{0E884C9F-5E67-4971-84D5-28E8A85E0A4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4F47291-BA15-4E28-B2B2-BA7ADA88EBC1}" type="pres">
      <dgm:prSet presAssocID="{0E884C9F-5E67-4971-84D5-28E8A85E0A47}" presName="Triangle" presStyleLbl="alignNode1" presStyleIdx="1" presStyleCnt="9"/>
      <dgm:spPr/>
    </dgm:pt>
    <dgm:pt modelId="{FF5FAB61-F675-46C5-AE8C-57E1F7A33BA9}" type="pres">
      <dgm:prSet presAssocID="{D6CAE9BA-5549-40C3-BCCD-A7359C2F19D6}" presName="sibTrans" presStyleCnt="0"/>
      <dgm:spPr/>
    </dgm:pt>
    <dgm:pt modelId="{192565F7-565C-4C73-BF8D-3069A547F2D1}" type="pres">
      <dgm:prSet presAssocID="{D6CAE9BA-5549-40C3-BCCD-A7359C2F19D6}" presName="space" presStyleCnt="0"/>
      <dgm:spPr/>
    </dgm:pt>
    <dgm:pt modelId="{B5957F77-6FE6-4CAA-A109-626D2D09CFC2}" type="pres">
      <dgm:prSet presAssocID="{F8F2C9EB-0786-4162-B4DE-24851862F786}" presName="composite" presStyleCnt="0"/>
      <dgm:spPr/>
    </dgm:pt>
    <dgm:pt modelId="{CDCF04B3-5816-40A0-A8A3-159E1410D6D1}" type="pres">
      <dgm:prSet presAssocID="{F8F2C9EB-0786-4162-B4DE-24851862F786}" presName="LShape" presStyleLbl="alignNode1" presStyleIdx="2" presStyleCnt="9"/>
      <dgm:spPr/>
    </dgm:pt>
    <dgm:pt modelId="{6F5DE48A-CF94-4FC9-B445-BE941784A6FF}" type="pres">
      <dgm:prSet presAssocID="{F8F2C9EB-0786-4162-B4DE-24851862F78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756968D-B3A4-4F55-B5D0-F136E31EC013}" type="pres">
      <dgm:prSet presAssocID="{F8F2C9EB-0786-4162-B4DE-24851862F786}" presName="Triangle" presStyleLbl="alignNode1" presStyleIdx="3" presStyleCnt="9"/>
      <dgm:spPr/>
    </dgm:pt>
    <dgm:pt modelId="{719921B1-36BC-49F2-B59B-2388365CA6F6}" type="pres">
      <dgm:prSet presAssocID="{C1DAC87D-9F18-406C-B375-A3894CF4FB2E}" presName="sibTrans" presStyleCnt="0"/>
      <dgm:spPr/>
    </dgm:pt>
    <dgm:pt modelId="{9ACF977C-F6D7-44EB-82D7-883BC1EF7137}" type="pres">
      <dgm:prSet presAssocID="{C1DAC87D-9F18-406C-B375-A3894CF4FB2E}" presName="space" presStyleCnt="0"/>
      <dgm:spPr/>
    </dgm:pt>
    <dgm:pt modelId="{ED7132E5-8714-46C6-83D1-7BEF394C388E}" type="pres">
      <dgm:prSet presAssocID="{D69759A3-7EC1-4B5E-9F6A-00F4138D385A}" presName="composite" presStyleCnt="0"/>
      <dgm:spPr/>
    </dgm:pt>
    <dgm:pt modelId="{0D0D6168-2DDF-4E9B-BDA5-325B2F0A0AFB}" type="pres">
      <dgm:prSet presAssocID="{D69759A3-7EC1-4B5E-9F6A-00F4138D385A}" presName="LShape" presStyleLbl="alignNode1" presStyleIdx="4" presStyleCnt="9"/>
      <dgm:spPr/>
    </dgm:pt>
    <dgm:pt modelId="{482B0096-810C-48CC-928B-98B3FFEA4E36}" type="pres">
      <dgm:prSet presAssocID="{D69759A3-7EC1-4B5E-9F6A-00F4138D385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433322D-A6C8-4FEB-87C1-CF69D176C20A}" type="pres">
      <dgm:prSet presAssocID="{D69759A3-7EC1-4B5E-9F6A-00F4138D385A}" presName="Triangle" presStyleLbl="alignNode1" presStyleIdx="5" presStyleCnt="9"/>
      <dgm:spPr/>
    </dgm:pt>
    <dgm:pt modelId="{98E60702-1BB3-405B-A0C1-D7BC3F915569}" type="pres">
      <dgm:prSet presAssocID="{344A6C3E-CA4D-4FDB-9EAB-FEBBF1880787}" presName="sibTrans" presStyleCnt="0"/>
      <dgm:spPr/>
    </dgm:pt>
    <dgm:pt modelId="{C6AA996F-A390-4F13-B875-6D039A28FF7C}" type="pres">
      <dgm:prSet presAssocID="{344A6C3E-CA4D-4FDB-9EAB-FEBBF1880787}" presName="space" presStyleCnt="0"/>
      <dgm:spPr/>
    </dgm:pt>
    <dgm:pt modelId="{2406A9C1-B12A-4D20-9E44-D05BF060D694}" type="pres">
      <dgm:prSet presAssocID="{3D45775E-E0A9-43D4-A697-D1DB075F3A46}" presName="composite" presStyleCnt="0"/>
      <dgm:spPr/>
    </dgm:pt>
    <dgm:pt modelId="{E67423D7-A94C-4641-B4A4-CF9594B4E7CD}" type="pres">
      <dgm:prSet presAssocID="{3D45775E-E0A9-43D4-A697-D1DB075F3A46}" presName="LShape" presStyleLbl="alignNode1" presStyleIdx="6" presStyleCnt="9"/>
      <dgm:spPr/>
    </dgm:pt>
    <dgm:pt modelId="{0D36DBEB-BBEA-46B2-86CD-DD8CD0892583}" type="pres">
      <dgm:prSet presAssocID="{3D45775E-E0A9-43D4-A697-D1DB075F3A46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60C3505-24E7-4763-B59F-3CB15A06E60F}" type="pres">
      <dgm:prSet presAssocID="{3D45775E-E0A9-43D4-A697-D1DB075F3A46}" presName="Triangle" presStyleLbl="alignNode1" presStyleIdx="7" presStyleCnt="9"/>
      <dgm:spPr/>
    </dgm:pt>
    <dgm:pt modelId="{8A27DD02-1848-41C0-BB00-EC6B9A53F597}" type="pres">
      <dgm:prSet presAssocID="{D9CD0491-3650-4334-A362-65C4725FC9C6}" presName="sibTrans" presStyleCnt="0"/>
      <dgm:spPr/>
    </dgm:pt>
    <dgm:pt modelId="{66C68200-979B-4766-801C-8BFEF9DF9346}" type="pres">
      <dgm:prSet presAssocID="{D9CD0491-3650-4334-A362-65C4725FC9C6}" presName="space" presStyleCnt="0"/>
      <dgm:spPr/>
    </dgm:pt>
    <dgm:pt modelId="{EDF09153-BCAE-4C53-B4C2-77AD33B589CD}" type="pres">
      <dgm:prSet presAssocID="{C198D359-641F-4727-9518-8834CE2B0B56}" presName="composite" presStyleCnt="0"/>
      <dgm:spPr/>
    </dgm:pt>
    <dgm:pt modelId="{61BA61D0-79CE-4099-8449-4E5D62A7403E}" type="pres">
      <dgm:prSet presAssocID="{C198D359-641F-4727-9518-8834CE2B0B56}" presName="LShape" presStyleLbl="alignNode1" presStyleIdx="8" presStyleCnt="9"/>
      <dgm:spPr/>
    </dgm:pt>
    <dgm:pt modelId="{51D90ADB-DD32-466A-8308-B744744FDEC8}" type="pres">
      <dgm:prSet presAssocID="{C198D359-641F-4727-9518-8834CE2B0B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67CD60C-D564-4ECD-97D4-3BA45FF70EFD}" type="presOf" srcId="{6F132EB0-56E0-49C5-9C0F-DF8BD750A406}" destId="{99C1B393-8137-4CD2-8E5A-E30BCFA436C6}" srcOrd="0" destOrd="0" presId="urn:microsoft.com/office/officeart/2009/3/layout/StepUpProcess"/>
    <dgm:cxn modelId="{21B1DE17-3EF0-48C8-A9FE-B200B7F29A51}" srcId="{6F132EB0-56E0-49C5-9C0F-DF8BD750A406}" destId="{0E884C9F-5E67-4971-84D5-28E8A85E0A47}" srcOrd="0" destOrd="0" parTransId="{E6332BD5-6535-4166-841B-D713AF07516A}" sibTransId="{D6CAE9BA-5549-40C3-BCCD-A7359C2F19D6}"/>
    <dgm:cxn modelId="{83721B2D-D5C7-4307-A8A4-86210AF41281}" type="presOf" srcId="{C198D359-641F-4727-9518-8834CE2B0B56}" destId="{51D90ADB-DD32-466A-8308-B744744FDEC8}" srcOrd="0" destOrd="0" presId="urn:microsoft.com/office/officeart/2009/3/layout/StepUpProcess"/>
    <dgm:cxn modelId="{BF633743-08EA-4EE2-A0C5-425D4A7C57FC}" srcId="{6F132EB0-56E0-49C5-9C0F-DF8BD750A406}" destId="{C198D359-641F-4727-9518-8834CE2B0B56}" srcOrd="4" destOrd="0" parTransId="{67DCF870-8BC8-4A7C-BA08-86AC0ECF68AA}" sibTransId="{68DAD13F-12FB-46F6-8E28-5AAEBC0FD856}"/>
    <dgm:cxn modelId="{2C180373-808C-4F2F-9F39-75965BEF79A8}" type="presOf" srcId="{3D45775E-E0A9-43D4-A697-D1DB075F3A46}" destId="{0D36DBEB-BBEA-46B2-86CD-DD8CD0892583}" srcOrd="0" destOrd="0" presId="urn:microsoft.com/office/officeart/2009/3/layout/StepUpProcess"/>
    <dgm:cxn modelId="{38E29C57-A7D0-45BB-A80B-1A2ED2A75B52}" srcId="{6F132EB0-56E0-49C5-9C0F-DF8BD750A406}" destId="{F8F2C9EB-0786-4162-B4DE-24851862F786}" srcOrd="1" destOrd="0" parTransId="{DFA6CD50-3A3A-4575-977F-4D86573FAB9A}" sibTransId="{C1DAC87D-9F18-406C-B375-A3894CF4FB2E}"/>
    <dgm:cxn modelId="{5F41C59E-5470-407E-A80C-7B032988B341}" type="presOf" srcId="{0E884C9F-5E67-4971-84D5-28E8A85E0A47}" destId="{63EAF31E-18E9-4AC4-AA94-F8DBC67EE0AE}" srcOrd="0" destOrd="0" presId="urn:microsoft.com/office/officeart/2009/3/layout/StepUpProcess"/>
    <dgm:cxn modelId="{48AE00DE-4B40-4A34-B43F-1C6EE8EB5384}" srcId="{6F132EB0-56E0-49C5-9C0F-DF8BD750A406}" destId="{D69759A3-7EC1-4B5E-9F6A-00F4138D385A}" srcOrd="2" destOrd="0" parTransId="{70AF7B0B-78A0-4F13-8060-4D5FBDE09997}" sibTransId="{344A6C3E-CA4D-4FDB-9EAB-FEBBF1880787}"/>
    <dgm:cxn modelId="{7FD395E2-6F61-4804-A820-AE98A63673CE}" srcId="{6F132EB0-56E0-49C5-9C0F-DF8BD750A406}" destId="{3D45775E-E0A9-43D4-A697-D1DB075F3A46}" srcOrd="3" destOrd="0" parTransId="{0795619E-2E0B-4409-8022-5DAB4A822388}" sibTransId="{D9CD0491-3650-4334-A362-65C4725FC9C6}"/>
    <dgm:cxn modelId="{97DF29E3-74B4-4AE6-A568-27F7DAD9D52B}" type="presOf" srcId="{D69759A3-7EC1-4B5E-9F6A-00F4138D385A}" destId="{482B0096-810C-48CC-928B-98B3FFEA4E36}" srcOrd="0" destOrd="0" presId="urn:microsoft.com/office/officeart/2009/3/layout/StepUpProcess"/>
    <dgm:cxn modelId="{BDCFA0FF-BAEE-48E5-A198-5E0CC59CD793}" type="presOf" srcId="{F8F2C9EB-0786-4162-B4DE-24851862F786}" destId="{6F5DE48A-CF94-4FC9-B445-BE941784A6FF}" srcOrd="0" destOrd="0" presId="urn:microsoft.com/office/officeart/2009/3/layout/StepUpProcess"/>
    <dgm:cxn modelId="{5C92EF3F-1DEB-45B6-9A39-BE96F45656B3}" type="presParOf" srcId="{99C1B393-8137-4CD2-8E5A-E30BCFA436C6}" destId="{5F79F0B6-4FC2-428D-853A-F2F982CECBCF}" srcOrd="0" destOrd="0" presId="urn:microsoft.com/office/officeart/2009/3/layout/StepUpProcess"/>
    <dgm:cxn modelId="{3CF67367-8F7C-44A3-9D80-8DFE39B00617}" type="presParOf" srcId="{5F79F0B6-4FC2-428D-853A-F2F982CECBCF}" destId="{76BA8292-54AE-4C9A-93E9-F1846AD75DB7}" srcOrd="0" destOrd="0" presId="urn:microsoft.com/office/officeart/2009/3/layout/StepUpProcess"/>
    <dgm:cxn modelId="{EA1C70A1-FB8B-41D1-A16C-A8A7BE8C4B2F}" type="presParOf" srcId="{5F79F0B6-4FC2-428D-853A-F2F982CECBCF}" destId="{63EAF31E-18E9-4AC4-AA94-F8DBC67EE0AE}" srcOrd="1" destOrd="0" presId="urn:microsoft.com/office/officeart/2009/3/layout/StepUpProcess"/>
    <dgm:cxn modelId="{7D466772-3DD1-4ADA-B925-5A1DA6FCFB31}" type="presParOf" srcId="{5F79F0B6-4FC2-428D-853A-F2F982CECBCF}" destId="{04F47291-BA15-4E28-B2B2-BA7ADA88EBC1}" srcOrd="2" destOrd="0" presId="urn:microsoft.com/office/officeart/2009/3/layout/StepUpProcess"/>
    <dgm:cxn modelId="{0A915173-0BF6-4A69-A316-1654EF1FDB12}" type="presParOf" srcId="{99C1B393-8137-4CD2-8E5A-E30BCFA436C6}" destId="{FF5FAB61-F675-46C5-AE8C-57E1F7A33BA9}" srcOrd="1" destOrd="0" presId="urn:microsoft.com/office/officeart/2009/3/layout/StepUpProcess"/>
    <dgm:cxn modelId="{35137762-5544-48A1-8CA0-444928663168}" type="presParOf" srcId="{FF5FAB61-F675-46C5-AE8C-57E1F7A33BA9}" destId="{192565F7-565C-4C73-BF8D-3069A547F2D1}" srcOrd="0" destOrd="0" presId="urn:microsoft.com/office/officeart/2009/3/layout/StepUpProcess"/>
    <dgm:cxn modelId="{4C0AE802-5E6C-448E-9F3E-67D486F5F88D}" type="presParOf" srcId="{99C1B393-8137-4CD2-8E5A-E30BCFA436C6}" destId="{B5957F77-6FE6-4CAA-A109-626D2D09CFC2}" srcOrd="2" destOrd="0" presId="urn:microsoft.com/office/officeart/2009/3/layout/StepUpProcess"/>
    <dgm:cxn modelId="{696D0ECB-5784-4247-A352-64C1337DD070}" type="presParOf" srcId="{B5957F77-6FE6-4CAA-A109-626D2D09CFC2}" destId="{CDCF04B3-5816-40A0-A8A3-159E1410D6D1}" srcOrd="0" destOrd="0" presId="urn:microsoft.com/office/officeart/2009/3/layout/StepUpProcess"/>
    <dgm:cxn modelId="{4BA3A137-A2A7-4CE7-9D70-8151041C038C}" type="presParOf" srcId="{B5957F77-6FE6-4CAA-A109-626D2D09CFC2}" destId="{6F5DE48A-CF94-4FC9-B445-BE941784A6FF}" srcOrd="1" destOrd="0" presId="urn:microsoft.com/office/officeart/2009/3/layout/StepUpProcess"/>
    <dgm:cxn modelId="{4DE6800C-4626-4BCD-8BFC-895D21565027}" type="presParOf" srcId="{B5957F77-6FE6-4CAA-A109-626D2D09CFC2}" destId="{5756968D-B3A4-4F55-B5D0-F136E31EC013}" srcOrd="2" destOrd="0" presId="urn:microsoft.com/office/officeart/2009/3/layout/StepUpProcess"/>
    <dgm:cxn modelId="{21B37614-89C7-44D6-BDD8-6F6A48A83D3B}" type="presParOf" srcId="{99C1B393-8137-4CD2-8E5A-E30BCFA436C6}" destId="{719921B1-36BC-49F2-B59B-2388365CA6F6}" srcOrd="3" destOrd="0" presId="urn:microsoft.com/office/officeart/2009/3/layout/StepUpProcess"/>
    <dgm:cxn modelId="{7CB0EB5B-061F-47F8-9F01-9FD0E8BB1E48}" type="presParOf" srcId="{719921B1-36BC-49F2-B59B-2388365CA6F6}" destId="{9ACF977C-F6D7-44EB-82D7-883BC1EF7137}" srcOrd="0" destOrd="0" presId="urn:microsoft.com/office/officeart/2009/3/layout/StepUpProcess"/>
    <dgm:cxn modelId="{127F8D85-77A3-457E-8929-D61A3B1D0AF0}" type="presParOf" srcId="{99C1B393-8137-4CD2-8E5A-E30BCFA436C6}" destId="{ED7132E5-8714-46C6-83D1-7BEF394C388E}" srcOrd="4" destOrd="0" presId="urn:microsoft.com/office/officeart/2009/3/layout/StepUpProcess"/>
    <dgm:cxn modelId="{97C408BB-BCDC-453F-A791-9486B2FBA82F}" type="presParOf" srcId="{ED7132E5-8714-46C6-83D1-7BEF394C388E}" destId="{0D0D6168-2DDF-4E9B-BDA5-325B2F0A0AFB}" srcOrd="0" destOrd="0" presId="urn:microsoft.com/office/officeart/2009/3/layout/StepUpProcess"/>
    <dgm:cxn modelId="{8E3C0595-167F-4B8E-8263-464FBD30351F}" type="presParOf" srcId="{ED7132E5-8714-46C6-83D1-7BEF394C388E}" destId="{482B0096-810C-48CC-928B-98B3FFEA4E36}" srcOrd="1" destOrd="0" presId="urn:microsoft.com/office/officeart/2009/3/layout/StepUpProcess"/>
    <dgm:cxn modelId="{D17CEE63-5F94-44B5-A703-691A517748D7}" type="presParOf" srcId="{ED7132E5-8714-46C6-83D1-7BEF394C388E}" destId="{0433322D-A6C8-4FEB-87C1-CF69D176C20A}" srcOrd="2" destOrd="0" presId="urn:microsoft.com/office/officeart/2009/3/layout/StepUpProcess"/>
    <dgm:cxn modelId="{FC0E53B3-F0F9-423D-B597-3673070380A0}" type="presParOf" srcId="{99C1B393-8137-4CD2-8E5A-E30BCFA436C6}" destId="{98E60702-1BB3-405B-A0C1-D7BC3F915569}" srcOrd="5" destOrd="0" presId="urn:microsoft.com/office/officeart/2009/3/layout/StepUpProcess"/>
    <dgm:cxn modelId="{48C0AD3E-3060-4CB7-825B-9FA6942C9044}" type="presParOf" srcId="{98E60702-1BB3-405B-A0C1-D7BC3F915569}" destId="{C6AA996F-A390-4F13-B875-6D039A28FF7C}" srcOrd="0" destOrd="0" presId="urn:microsoft.com/office/officeart/2009/3/layout/StepUpProcess"/>
    <dgm:cxn modelId="{376FA0E7-F9BD-4354-9291-2AF4241348C2}" type="presParOf" srcId="{99C1B393-8137-4CD2-8E5A-E30BCFA436C6}" destId="{2406A9C1-B12A-4D20-9E44-D05BF060D694}" srcOrd="6" destOrd="0" presId="urn:microsoft.com/office/officeart/2009/3/layout/StepUpProcess"/>
    <dgm:cxn modelId="{224FEE81-89ED-4603-B060-5C1AF51C58D1}" type="presParOf" srcId="{2406A9C1-B12A-4D20-9E44-D05BF060D694}" destId="{E67423D7-A94C-4641-B4A4-CF9594B4E7CD}" srcOrd="0" destOrd="0" presId="urn:microsoft.com/office/officeart/2009/3/layout/StepUpProcess"/>
    <dgm:cxn modelId="{3909DBC2-D5A6-4BA3-B1B6-9C75A0F0F9F2}" type="presParOf" srcId="{2406A9C1-B12A-4D20-9E44-D05BF060D694}" destId="{0D36DBEB-BBEA-46B2-86CD-DD8CD0892583}" srcOrd="1" destOrd="0" presId="urn:microsoft.com/office/officeart/2009/3/layout/StepUpProcess"/>
    <dgm:cxn modelId="{322963BE-2162-406F-BF1B-087C301933B5}" type="presParOf" srcId="{2406A9C1-B12A-4D20-9E44-D05BF060D694}" destId="{E60C3505-24E7-4763-B59F-3CB15A06E60F}" srcOrd="2" destOrd="0" presId="urn:microsoft.com/office/officeart/2009/3/layout/StepUpProcess"/>
    <dgm:cxn modelId="{E3CEEC38-6708-4C3F-A735-D3674F8F30C1}" type="presParOf" srcId="{99C1B393-8137-4CD2-8E5A-E30BCFA436C6}" destId="{8A27DD02-1848-41C0-BB00-EC6B9A53F597}" srcOrd="7" destOrd="0" presId="urn:microsoft.com/office/officeart/2009/3/layout/StepUpProcess"/>
    <dgm:cxn modelId="{6375152A-55CA-4A45-AE2E-8A9D66F39891}" type="presParOf" srcId="{8A27DD02-1848-41C0-BB00-EC6B9A53F597}" destId="{66C68200-979B-4766-801C-8BFEF9DF9346}" srcOrd="0" destOrd="0" presId="urn:microsoft.com/office/officeart/2009/3/layout/StepUpProcess"/>
    <dgm:cxn modelId="{7527C774-E24B-4A36-8CE3-B5752774CDB9}" type="presParOf" srcId="{99C1B393-8137-4CD2-8E5A-E30BCFA436C6}" destId="{EDF09153-BCAE-4C53-B4C2-77AD33B589CD}" srcOrd="8" destOrd="0" presId="urn:microsoft.com/office/officeart/2009/3/layout/StepUpProcess"/>
    <dgm:cxn modelId="{91772B09-8CA1-44BD-A58D-A40F8A7B82CE}" type="presParOf" srcId="{EDF09153-BCAE-4C53-B4C2-77AD33B589CD}" destId="{61BA61D0-79CE-4099-8449-4E5D62A7403E}" srcOrd="0" destOrd="0" presId="urn:microsoft.com/office/officeart/2009/3/layout/StepUpProcess"/>
    <dgm:cxn modelId="{31792687-6834-4C16-B639-50A5A5FBC169}" type="presParOf" srcId="{EDF09153-BCAE-4C53-B4C2-77AD33B589CD}" destId="{51D90ADB-DD32-466A-8308-B744744FDEC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A8292-54AE-4C9A-93E9-F1846AD75DB7}">
      <dsp:nvSpPr>
        <dsp:cNvPr id="0" name=""/>
        <dsp:cNvSpPr/>
      </dsp:nvSpPr>
      <dsp:spPr>
        <a:xfrm rot="5400000">
          <a:off x="524919" y="1237220"/>
          <a:ext cx="830556" cy="1382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AF31E-18E9-4AC4-AA94-F8DBC67EE0AE}">
      <dsp:nvSpPr>
        <dsp:cNvPr id="0" name=""/>
        <dsp:cNvSpPr/>
      </dsp:nvSpPr>
      <dsp:spPr>
        <a:xfrm>
          <a:off x="386278" y="1650149"/>
          <a:ext cx="1247701" cy="1093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Uppmärksamhet</a:t>
          </a:r>
        </a:p>
      </dsp:txBody>
      <dsp:txXfrm>
        <a:off x="386278" y="1650149"/>
        <a:ext cx="1247701" cy="1093683"/>
      </dsp:txXfrm>
    </dsp:sp>
    <dsp:sp modelId="{04F47291-BA15-4E28-B2B2-BA7ADA88EBC1}">
      <dsp:nvSpPr>
        <dsp:cNvPr id="0" name=""/>
        <dsp:cNvSpPr/>
      </dsp:nvSpPr>
      <dsp:spPr>
        <a:xfrm>
          <a:off x="1398565" y="1135474"/>
          <a:ext cx="235415" cy="2354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F04B3-5816-40A0-A8A3-159E1410D6D1}">
      <dsp:nvSpPr>
        <dsp:cNvPr id="0" name=""/>
        <dsp:cNvSpPr/>
      </dsp:nvSpPr>
      <dsp:spPr>
        <a:xfrm rot="5400000">
          <a:off x="2052350" y="859256"/>
          <a:ext cx="830556" cy="1382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DE48A-CF94-4FC9-B445-BE941784A6FF}">
      <dsp:nvSpPr>
        <dsp:cNvPr id="0" name=""/>
        <dsp:cNvSpPr/>
      </dsp:nvSpPr>
      <dsp:spPr>
        <a:xfrm>
          <a:off x="1913709" y="1272184"/>
          <a:ext cx="1247701" cy="1093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Kunskap</a:t>
          </a:r>
        </a:p>
      </dsp:txBody>
      <dsp:txXfrm>
        <a:off x="1913709" y="1272184"/>
        <a:ext cx="1247701" cy="1093683"/>
      </dsp:txXfrm>
    </dsp:sp>
    <dsp:sp modelId="{5756968D-B3A4-4F55-B5D0-F136E31EC013}">
      <dsp:nvSpPr>
        <dsp:cNvPr id="0" name=""/>
        <dsp:cNvSpPr/>
      </dsp:nvSpPr>
      <dsp:spPr>
        <a:xfrm>
          <a:off x="2925996" y="757510"/>
          <a:ext cx="235415" cy="2354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D6168-2DDF-4E9B-BDA5-325B2F0A0AFB}">
      <dsp:nvSpPr>
        <dsp:cNvPr id="0" name=""/>
        <dsp:cNvSpPr/>
      </dsp:nvSpPr>
      <dsp:spPr>
        <a:xfrm rot="5400000">
          <a:off x="3579781" y="481292"/>
          <a:ext cx="830556" cy="1382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B0096-810C-48CC-928B-98B3FFEA4E36}">
      <dsp:nvSpPr>
        <dsp:cNvPr id="0" name=""/>
        <dsp:cNvSpPr/>
      </dsp:nvSpPr>
      <dsp:spPr>
        <a:xfrm>
          <a:off x="3441140" y="894220"/>
          <a:ext cx="1247701" cy="1093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Önskad attityd</a:t>
          </a:r>
        </a:p>
      </dsp:txBody>
      <dsp:txXfrm>
        <a:off x="3441140" y="894220"/>
        <a:ext cx="1247701" cy="1093683"/>
      </dsp:txXfrm>
    </dsp:sp>
    <dsp:sp modelId="{0433322D-A6C8-4FEB-87C1-CF69D176C20A}">
      <dsp:nvSpPr>
        <dsp:cNvPr id="0" name=""/>
        <dsp:cNvSpPr/>
      </dsp:nvSpPr>
      <dsp:spPr>
        <a:xfrm>
          <a:off x="4453426" y="379545"/>
          <a:ext cx="235415" cy="2354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23D7-A94C-4641-B4A4-CF9594B4E7CD}">
      <dsp:nvSpPr>
        <dsp:cNvPr id="0" name=""/>
        <dsp:cNvSpPr/>
      </dsp:nvSpPr>
      <dsp:spPr>
        <a:xfrm rot="5400000">
          <a:off x="5107211" y="103327"/>
          <a:ext cx="830556" cy="1382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6DBEB-BBEA-46B2-86CD-DD8CD0892583}">
      <dsp:nvSpPr>
        <dsp:cNvPr id="0" name=""/>
        <dsp:cNvSpPr/>
      </dsp:nvSpPr>
      <dsp:spPr>
        <a:xfrm>
          <a:off x="4968571" y="516256"/>
          <a:ext cx="1247701" cy="1093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Önskat beteende</a:t>
          </a:r>
        </a:p>
      </dsp:txBody>
      <dsp:txXfrm>
        <a:off x="4968571" y="516256"/>
        <a:ext cx="1247701" cy="1093683"/>
      </dsp:txXfrm>
    </dsp:sp>
    <dsp:sp modelId="{E60C3505-24E7-4763-B59F-3CB15A06E60F}">
      <dsp:nvSpPr>
        <dsp:cNvPr id="0" name=""/>
        <dsp:cNvSpPr/>
      </dsp:nvSpPr>
      <dsp:spPr>
        <a:xfrm>
          <a:off x="5980857" y="1581"/>
          <a:ext cx="235415" cy="2354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A61D0-79CE-4099-8449-4E5D62A7403E}">
      <dsp:nvSpPr>
        <dsp:cNvPr id="0" name=""/>
        <dsp:cNvSpPr/>
      </dsp:nvSpPr>
      <dsp:spPr>
        <a:xfrm rot="5400000">
          <a:off x="6634642" y="-274636"/>
          <a:ext cx="830556" cy="1382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90ADB-DD32-466A-8308-B744744FDEC8}">
      <dsp:nvSpPr>
        <dsp:cNvPr id="0" name=""/>
        <dsp:cNvSpPr/>
      </dsp:nvSpPr>
      <dsp:spPr>
        <a:xfrm>
          <a:off x="6496002" y="138292"/>
          <a:ext cx="1247701" cy="1093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/>
            <a:t>Vidmakthållet beteende</a:t>
          </a:r>
        </a:p>
      </dsp:txBody>
      <dsp:txXfrm>
        <a:off x="6496002" y="138292"/>
        <a:ext cx="1247701" cy="1093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DD730-89F3-B847-AFEE-F8769D59BDE1}" type="datetimeFigureOut">
              <a:t>2019-01-14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B8921-8847-A749-9A20-F9014930637F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76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F7AD1-4638-43E4-B4C7-6E90F16EB5A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1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Resultaten från dialogerna har utgjort underlag till förslag på sektorer och Energi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myndigheten föreslår att dialoger upprättas för följande sektorer:</a:t>
            </a:r>
            <a:b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Fossilfria transporter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Produktion i världsklass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Framtidens handel och konsumtion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Resurseffektiv bebyggelse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Flexibelt och robust energisystem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Indelningen pekar ut en förändringsriktning. I dialog med aktörer behöver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fastställas vilka strategier som behöver tas fram för respektive sektor.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Sektorerna samverkan med varandra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F7AD1-4638-43E4-B4C7-6E90F16EB5A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5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2000" b="1" dirty="0">
                <a:solidFill>
                  <a:schemeClr val="accent1">
                    <a:lumMod val="50000"/>
                  </a:schemeClr>
                </a:solidFill>
              </a:rPr>
              <a:t>Innovation och kommersialisering </a:t>
            </a:r>
          </a:p>
          <a:p>
            <a:pPr lvl="0"/>
            <a:r>
              <a:rPr lang="sv-SE" sz="1200" dirty="0"/>
              <a:t>av energieffektiva produkter, system och tjänster (inkl. nya affärsmodeller) är en förutsättning</a:t>
            </a:r>
            <a:endParaRPr lang="sv-SE" sz="1600" dirty="0"/>
          </a:p>
          <a:p>
            <a:endParaRPr lang="sv-SE" dirty="0"/>
          </a:p>
          <a:p>
            <a:pPr lvl="0"/>
            <a:r>
              <a:rPr lang="sv-SE" sz="2000" b="1" dirty="0">
                <a:solidFill>
                  <a:srgbClr val="66A525"/>
                </a:solidFill>
              </a:rPr>
              <a:t>Resurseffektiv energianvändning </a:t>
            </a:r>
          </a:p>
          <a:p>
            <a:pPr lvl="0"/>
            <a:r>
              <a:rPr lang="sv-SE" sz="1200" dirty="0"/>
              <a:t>integreras i aktörernas förbättringsarbete</a:t>
            </a:r>
          </a:p>
          <a:p>
            <a:pPr lvl="0"/>
            <a:br>
              <a:rPr lang="sv-SE" sz="2000" b="1" dirty="0">
                <a:solidFill>
                  <a:srgbClr val="5EDA88"/>
                </a:solidFill>
              </a:rPr>
            </a:br>
            <a:r>
              <a:rPr lang="sv-SE" sz="2000" b="1" dirty="0">
                <a:solidFill>
                  <a:srgbClr val="5EDA88"/>
                </a:solidFill>
              </a:rPr>
              <a:t>Kostnadseffektivitet</a:t>
            </a:r>
          </a:p>
          <a:p>
            <a:pPr lvl="0"/>
            <a:r>
              <a:rPr lang="sv-SE" sz="1200" dirty="0"/>
              <a:t>är en viktig utgångspunkt</a:t>
            </a:r>
          </a:p>
          <a:p>
            <a:pPr lvl="0"/>
            <a:r>
              <a:rPr lang="sv-SE" sz="2000" b="1" dirty="0">
                <a:solidFill>
                  <a:srgbClr val="2F95C5"/>
                </a:solidFill>
              </a:rPr>
              <a:t>Cirkulär ekonomi </a:t>
            </a:r>
          </a:p>
          <a:p>
            <a:pPr lvl="0"/>
            <a:r>
              <a:rPr lang="sv-SE" sz="1200" dirty="0"/>
              <a:t>är en utgångspunkt</a:t>
            </a:r>
          </a:p>
          <a:p>
            <a:pPr lvl="0"/>
            <a:br>
              <a:rPr lang="sv-SE" sz="2000" b="1" dirty="0">
                <a:solidFill>
                  <a:srgbClr val="1C9981"/>
                </a:solidFill>
              </a:rPr>
            </a:br>
            <a:r>
              <a:rPr lang="sv-SE" sz="2000" b="1" dirty="0">
                <a:solidFill>
                  <a:srgbClr val="1C9981"/>
                </a:solidFill>
              </a:rPr>
              <a:t>Innovativa arbetssätt </a:t>
            </a:r>
          </a:p>
          <a:p>
            <a:pPr lvl="0"/>
            <a:r>
              <a:rPr lang="sv-SE" sz="1200" dirty="0"/>
              <a:t>och energieffektiva beteenden krävs för förändring</a:t>
            </a:r>
          </a:p>
          <a:p>
            <a:pPr lvl="0"/>
            <a:br>
              <a:rPr lang="sv-SE" sz="2000" b="1" dirty="0">
                <a:solidFill>
                  <a:srgbClr val="92D050"/>
                </a:solidFill>
              </a:rPr>
            </a:br>
            <a:r>
              <a:rPr lang="sv-SE" sz="2000" b="1" dirty="0">
                <a:solidFill>
                  <a:srgbClr val="92D050"/>
                </a:solidFill>
              </a:rPr>
              <a:t>Samverkan</a:t>
            </a:r>
          </a:p>
          <a:p>
            <a:pPr lvl="0"/>
            <a:r>
              <a:rPr lang="sv-SE" sz="1200" dirty="0"/>
              <a:t>utifrån ett system-perspektiv är en förutsättning (myndighet, region, kommun, företag, konsument och NGO)</a:t>
            </a:r>
          </a:p>
          <a:p>
            <a:br>
              <a:rPr lang="sv-SE" sz="2000" b="1" dirty="0">
                <a:solidFill>
                  <a:srgbClr val="00B050"/>
                </a:solidFill>
              </a:rPr>
            </a:br>
            <a:r>
              <a:rPr lang="sv-SE" sz="2000" b="1" dirty="0">
                <a:solidFill>
                  <a:srgbClr val="00B050"/>
                </a:solidFill>
              </a:rPr>
              <a:t>Konkurrenskraft och tillväxt</a:t>
            </a:r>
          </a:p>
          <a:p>
            <a:r>
              <a:rPr lang="sv-SE" sz="1200" dirty="0"/>
              <a:t>utgör en grund för energieffektivitet</a:t>
            </a:r>
          </a:p>
          <a:p>
            <a:endParaRPr lang="sv-SE" sz="2000" b="1" dirty="0">
              <a:solidFill>
                <a:srgbClr val="2BD6D7"/>
              </a:solidFill>
            </a:endParaRPr>
          </a:p>
          <a:p>
            <a:r>
              <a:rPr lang="sv-SE" sz="2000" b="1" dirty="0">
                <a:solidFill>
                  <a:srgbClr val="2BD6D7"/>
                </a:solidFill>
              </a:rPr>
              <a:t>Finansierings-lösningar och energitjänster </a:t>
            </a:r>
          </a:p>
          <a:p>
            <a:r>
              <a:rPr lang="sv-SE" sz="1200" dirty="0"/>
              <a:t>Måste finnas tillgängliga för genomförande av åtgärder</a:t>
            </a:r>
          </a:p>
          <a:p>
            <a:pPr lvl="0"/>
            <a:br>
              <a:rPr lang="sv-SE" sz="2000" b="1" dirty="0">
                <a:solidFill>
                  <a:srgbClr val="276F8B"/>
                </a:solidFill>
              </a:rPr>
            </a:br>
            <a:r>
              <a:rPr lang="sv-SE" sz="2000" b="1" dirty="0">
                <a:solidFill>
                  <a:srgbClr val="276F8B"/>
                </a:solidFill>
              </a:rPr>
              <a:t>Digitalisering</a:t>
            </a:r>
            <a:r>
              <a:rPr lang="sv-SE" sz="2000" dirty="0">
                <a:solidFill>
                  <a:srgbClr val="276F8B"/>
                </a:solidFill>
              </a:rPr>
              <a:t> </a:t>
            </a:r>
          </a:p>
          <a:p>
            <a:pPr lvl="0"/>
            <a:r>
              <a:rPr lang="sv-SE" sz="1200" dirty="0"/>
              <a:t>är en viktig möjliggörare som aktivt behöver integreras i arbetet</a:t>
            </a:r>
          </a:p>
          <a:p>
            <a:endParaRPr lang="sv-SE" sz="1200" dirty="0"/>
          </a:p>
          <a:p>
            <a:endParaRPr lang="sv-SE" sz="1200" dirty="0">
              <a:solidFill>
                <a:srgbClr val="00B050"/>
              </a:solidFill>
            </a:endParaRPr>
          </a:p>
          <a:p>
            <a:pPr lvl="0"/>
            <a:endParaRPr lang="sv-SE" sz="1200" dirty="0"/>
          </a:p>
          <a:p>
            <a:pPr lvl="0"/>
            <a:endParaRPr lang="sv-SE" sz="1200" dirty="0"/>
          </a:p>
          <a:p>
            <a:pPr lvl="0"/>
            <a:endParaRPr lang="sv-SE" sz="1200" dirty="0"/>
          </a:p>
          <a:p>
            <a:pPr lvl="0"/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F7AD1-4638-43E4-B4C7-6E90F16EB5A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50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CB7AE9-2905-5640-8C61-FED0CA4585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2243" y="1281109"/>
            <a:ext cx="5645427" cy="1494949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rgbClr val="8E25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D911CFD1-1854-D04F-96EE-BF6518474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58" b="9942"/>
          <a:stretch/>
        </p:blipFill>
        <p:spPr>
          <a:xfrm>
            <a:off x="0" y="413267"/>
            <a:ext cx="12192000" cy="64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470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9A6E5-97EF-8B49-BFEC-B4B0D3C9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207FFC6-5959-C047-9128-FB58EBE72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CECF31-F37D-1A46-A40B-B06361B3F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CFDBEE-4208-FE4C-AA2C-4D75C495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5120" y="11431"/>
            <a:ext cx="2743200" cy="353693"/>
          </a:xfrm>
          <a:prstGeom prst="rect">
            <a:avLst/>
          </a:prstGeom>
        </p:spPr>
        <p:txBody>
          <a:bodyPr/>
          <a:lstStyle/>
          <a:p>
            <a:fld id="{641E7201-251C-1E43-9550-38938A8DB070}" type="datetime1">
              <a:t>2019-01-14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DE57DE-B75B-D44E-B17E-781BA6E6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451327"/>
            <a:ext cx="604520" cy="365125"/>
          </a:xfrm>
          <a:prstGeom prst="rect">
            <a:avLst/>
          </a:prstGeom>
        </p:spPr>
        <p:txBody>
          <a:bodyPr/>
          <a:lstStyle/>
          <a:p>
            <a:fld id="{48165493-0F0F-2442-8D9F-C0503C21874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82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577A8-1361-B849-A8AA-35F78339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AFCAFEF-AA89-6A4F-A7BF-D43474BB3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2EC224-9FCF-DD43-B26D-D9E9D436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5120" y="11431"/>
            <a:ext cx="2743200" cy="353693"/>
          </a:xfrm>
          <a:prstGeom prst="rect">
            <a:avLst/>
          </a:prstGeom>
        </p:spPr>
        <p:txBody>
          <a:bodyPr/>
          <a:lstStyle/>
          <a:p>
            <a:fld id="{991AA4C4-9E57-E84D-B088-163393BEC2EB}" type="datetime1">
              <a:t>2019-01-14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69BC49-DABC-8B43-8BE5-CF79ACD7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451327"/>
            <a:ext cx="604520" cy="365125"/>
          </a:xfrm>
          <a:prstGeom prst="rect">
            <a:avLst/>
          </a:prstGeom>
        </p:spPr>
        <p:txBody>
          <a:bodyPr/>
          <a:lstStyle/>
          <a:p>
            <a:fld id="{48165493-0F0F-2442-8D9F-C0503C21874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81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FADBAD-3C8D-9740-AF14-0A55B5E20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1C72560-45E5-CD40-8C67-8385A97E5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25D50E-7806-9C48-9CC1-B97ECD05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5120" y="11431"/>
            <a:ext cx="2743200" cy="353693"/>
          </a:xfrm>
          <a:prstGeom prst="rect">
            <a:avLst/>
          </a:prstGeom>
        </p:spPr>
        <p:txBody>
          <a:bodyPr/>
          <a:lstStyle/>
          <a:p>
            <a:fld id="{4F8D081B-DBA1-D24F-9847-1994BB6B84DE}" type="datetime1">
              <a:t>2019-01-14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47F24C-A417-B649-BF00-C477DBD6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451327"/>
            <a:ext cx="604520" cy="365125"/>
          </a:xfrm>
          <a:prstGeom prst="rect">
            <a:avLst/>
          </a:prstGeom>
        </p:spPr>
        <p:txBody>
          <a:bodyPr/>
          <a:lstStyle/>
          <a:p>
            <a:fld id="{48165493-0F0F-2442-8D9F-C0503C21874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624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266000" y="332656"/>
            <a:ext cx="7620000" cy="2055812"/>
          </a:xfrm>
        </p:spPr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sv-SE" dirty="0"/>
              <a:t>Klicka här för att ändra format på bakgrundsrubriken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67000"/>
            <a:ext cx="7620000" cy="2971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A16ED3-43AA-42FD-B03D-1C542D37AD70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8" name="Picture 12" descr="lig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-1" y="0"/>
            <a:ext cx="4068000" cy="2268000"/>
          </a:xfrm>
          <a:prstGeom prst="rect">
            <a:avLst/>
          </a:prstGeom>
          <a:solidFill>
            <a:srgbClr val="4FB798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ts val="1400"/>
              </a:lnSpc>
            </a:pPr>
            <a:r>
              <a:rPr lang="sv-SE" sz="1000" dirty="0"/>
              <a:t> </a:t>
            </a:r>
            <a:endParaRPr lang="sv-SE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54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266000" y="332656"/>
            <a:ext cx="7620000" cy="2055812"/>
          </a:xfrm>
        </p:spPr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sv-SE" dirty="0"/>
              <a:t>Klicka här för att ändra format på bakgrundsrubriken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67000"/>
            <a:ext cx="7620000" cy="2971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A16ED3-43AA-42FD-B03D-1C542D37AD70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8" name="Picture 12" descr="lig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-1" y="0"/>
            <a:ext cx="4068000" cy="2268000"/>
          </a:xfrm>
          <a:prstGeom prst="rect">
            <a:avLst/>
          </a:prstGeom>
          <a:solidFill>
            <a:srgbClr val="4FB798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lnSpc>
                <a:spcPts val="1400"/>
              </a:lnSpc>
            </a:pPr>
            <a:r>
              <a:rPr lang="sv-SE" sz="1000" dirty="0"/>
              <a:t> </a:t>
            </a:r>
            <a:endParaRPr lang="sv-SE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95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022CF4-6C19-4A3A-BC03-E4C52FDFA96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684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403200"/>
            <a:ext cx="10800000" cy="1152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4800" y="1773238"/>
            <a:ext cx="52920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3950" y="1773238"/>
            <a:ext cx="53064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A842FB-563A-4F48-97E8-6486700E14E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45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08601C-223C-4704-9DD8-968F10FCE3E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1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FF09FB-1CD1-4F17-9157-097B64E3545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5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266000" y="332656"/>
            <a:ext cx="7620000" cy="2055812"/>
          </a:xfrm>
        </p:spPr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sv-SE" dirty="0"/>
              <a:t>Klicka här för att ändra format på bakgrundsrubriken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67000"/>
            <a:ext cx="7620000" cy="2971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16ED3-43AA-42FD-B03D-1C542D37AD70}" type="slidenum"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12" descr="lig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-1" y="0"/>
            <a:ext cx="4068000" cy="226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5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152A85C-1E2B-364C-9C2C-106D8F66C6C5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B3CE5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D911CFD1-1854-D04F-96EE-BF6518474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58" b="9942"/>
          <a:stretch/>
        </p:blipFill>
        <p:spPr>
          <a:xfrm>
            <a:off x="0" y="413267"/>
            <a:ext cx="12192000" cy="644473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7587975-438C-E646-9B38-8A2D22CCAC9B}"/>
              </a:ext>
            </a:extLst>
          </p:cNvPr>
          <p:cNvSpPr>
            <a:spLocks/>
          </p:cNvSpPr>
          <p:nvPr userDrawn="1"/>
        </p:nvSpPr>
        <p:spPr>
          <a:xfrm flipH="1">
            <a:off x="4064400" y="-2"/>
            <a:ext cx="8127600" cy="2286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ACB7AE9-2905-5640-8C61-FED0CA4585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4318" y="645006"/>
            <a:ext cx="5645427" cy="1494949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rgbClr val="8E25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ECB5B0A-E430-8540-B683-F301E762D783}"/>
              </a:ext>
            </a:extLst>
          </p:cNvPr>
          <p:cNvSpPr>
            <a:spLocks/>
          </p:cNvSpPr>
          <p:nvPr userDrawn="1"/>
        </p:nvSpPr>
        <p:spPr>
          <a:xfrm flipH="1">
            <a:off x="0" y="2285998"/>
            <a:ext cx="4063800" cy="45720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0881942-D961-4549-A93A-ECDCE82434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4545" y="210310"/>
            <a:ext cx="2096822" cy="4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42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266000" y="332656"/>
            <a:ext cx="7620000" cy="2055812"/>
          </a:xfrm>
        </p:spPr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sv-SE" dirty="0"/>
              <a:t>Klicka här för att ändra format på bakgrundsrubriken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67000"/>
            <a:ext cx="7620000" cy="2971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A16ED3-43AA-42FD-B03D-1C542D37AD70}" type="slidenum"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12" descr="lig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-1" y="0"/>
            <a:ext cx="4068000" cy="226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67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EB10A-7109-4C39-AA38-4145AA5A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845F5BE-839C-495F-A963-0BFFD2B25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BD74A5-82D8-43C2-9504-2EE5EC4F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053CE3-2946-4D27-BD9E-781AE3F0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1FD7-F4DE-484C-A130-B9FBE461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84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A8F021-44A7-4CD4-BDB0-FB4FD093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C723D3-F83C-43C2-BA49-BB0D82A0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2C7859-3769-4CA5-B823-078FF6DB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0A2712-B1AE-47F4-AA1E-15DA40CE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C8D739-6AD6-4CC2-812B-4C21C30E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78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F6F56F-2FF3-4964-872C-279E7A9B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68FE04-9398-4E3E-91DC-44E1AA672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54D81D-FB10-44E7-B790-A02E8C28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E19968-FF6F-4967-A093-7A6AE975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209327-D67D-42C0-AE51-36B7DD0C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423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6E2FA2-B9EB-4F79-9C29-F2A984B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3CAE98-4FC5-4C60-BFC2-406F6F0CF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03DD18-07C9-4B81-A189-51D595440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C70FCB-4FAF-457A-B7B2-2E33D8CA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422BD3-BDDE-4D0D-9007-517EA719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B6D3F3-34AF-4758-88D4-13BEB7CA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58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0FAE85-DA50-4D24-86D4-47AD235B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AA4F5D-DB01-42C1-AE5F-C6B45EDC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B13BE8-AEC6-44C6-A974-E3576485B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F0C78F0-695F-4224-BCDA-75E6AC643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0BED19A-1D47-49DE-B535-1D8193A72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976E6C4-254C-47E4-ACC7-6A06FACC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1427D54-0B47-47C4-A2F2-C3366D5B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4A6E3EC-DE6D-4BAE-942B-C96A0C27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5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26610-E3DD-475C-B150-E3A76043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098545D-F24C-4D1B-B3BE-67D57775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5626E37-DF38-47A1-BF4E-AFB70939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E3AAF4-6B75-4D82-94DC-DD7C7465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991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A4AA59-6F94-450D-BFBF-F293C928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886BC07-010C-4E53-A583-F1B38959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011790-460B-49DA-956D-B79C0F3D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495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60EF5C-A1D6-47F2-A6B7-E56C72B1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C4B16A-8A43-4D27-B1FD-B2DD3F98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C0611B-AD29-4914-AA12-75392B5A2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EC2D63-840C-4721-8E3C-3BB0A8B1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70F5FB-D7C7-4019-8AD5-E3D97620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5C682-7611-47DA-B94B-ACD684DD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5010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D28E2C-9527-4DC6-8D00-219B9F35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5E5F66D-98B7-407B-A9F4-902A9BDC1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5F51EE-5A31-4F7F-8867-7341E9AFD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90E920-F03E-4399-A080-529F2F10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09BF69-1174-476A-B126-077D975C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B4999AD-3941-4B65-91BE-FD790C09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1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DE7446-9A47-A34B-A376-22CFC1E01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833" y="815009"/>
            <a:ext cx="8619611" cy="747091"/>
          </a:xfrm>
        </p:spPr>
        <p:txBody>
          <a:bodyPr anchor="b" anchorCtr="0"/>
          <a:lstStyle>
            <a:lvl1pPr>
              <a:defRPr>
                <a:solidFill>
                  <a:srgbClr val="8E2549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3E780D-1010-714E-8D81-219DA91F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833" y="1825625"/>
            <a:ext cx="8619611" cy="2428323"/>
          </a:xfrm>
        </p:spPr>
        <p:txBody>
          <a:bodyPr/>
          <a:lstStyle>
            <a:lvl1pPr marL="358775" indent="-358775">
              <a:buClr>
                <a:srgbClr val="8E2549"/>
              </a:buClr>
              <a:buFont typeface="Helvetica" pitchFamily="2" charset="0"/>
              <a:buChar char="●"/>
              <a:tabLst/>
              <a:defRPr sz="2400"/>
            </a:lvl1pPr>
            <a:lvl2pPr>
              <a:buClr>
                <a:srgbClr val="F8AE28"/>
              </a:buClr>
              <a:defRPr sz="2000"/>
            </a:lvl2pPr>
            <a:lvl3pPr>
              <a:buClr>
                <a:srgbClr val="31386A"/>
              </a:buClr>
              <a:defRPr/>
            </a:lvl3pPr>
            <a:lvl4pPr>
              <a:buClr>
                <a:srgbClr val="64BDA2"/>
              </a:buClr>
              <a:defRPr/>
            </a:lvl4pPr>
            <a:lvl5pPr>
              <a:buClr>
                <a:srgbClr val="B3CE5D"/>
              </a:buClr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0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0FF0992-D7C3-6348-9631-9FEFE93586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558" b="13344"/>
          <a:stretch/>
        </p:blipFill>
        <p:spPr>
          <a:xfrm>
            <a:off x="0" y="2237707"/>
            <a:ext cx="12192000" cy="46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11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0FF89-2F10-4886-AC0D-9AE2CAEA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30CB891-E22B-4B45-A182-34315B284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B87BC9-5D98-43F8-AAB0-FE822384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CAE18E-096A-4A55-A125-E67351FB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3E8FC1-487C-4DB5-A68E-303A1515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230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E09EB56-A3A1-4C34-92D6-A1E17F647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95A11D6-2CC1-41DE-95D8-6849875FC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4FDC9A-FA2F-417C-813D-9BD53906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6EE0A1-794C-48EF-962F-637F48FE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53D5F3-AD7F-4C32-B04B-4CF7D7F1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98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38C7B5B0-339F-B947-A521-45AE4DC744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4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A63A2E-1903-FF43-AE15-72715DD02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8200" y="795130"/>
            <a:ext cx="6165574" cy="895558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rgbClr val="8E2549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6B14D3-A162-A34C-9C88-47A7CB3C2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6165574" cy="3990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1376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099108-438C-4D47-AFC7-24AC1AF8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4F23B1-6B32-BF43-984B-E86396B51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86B8E7-13D3-CD45-817A-01A7BC3C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5120" y="11431"/>
            <a:ext cx="2743200" cy="353693"/>
          </a:xfrm>
          <a:prstGeom prst="rect">
            <a:avLst/>
          </a:prstGeom>
        </p:spPr>
        <p:txBody>
          <a:bodyPr/>
          <a:lstStyle/>
          <a:p>
            <a:fld id="{FBDE7350-BB8E-F949-9606-676D08A913E3}" type="datetime1">
              <a:t>2019-01-14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D91FC6-406E-954A-A61A-516E8977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451327"/>
            <a:ext cx="604520" cy="365125"/>
          </a:xfrm>
          <a:prstGeom prst="rect">
            <a:avLst/>
          </a:prstGeom>
        </p:spPr>
        <p:txBody>
          <a:bodyPr/>
          <a:lstStyle/>
          <a:p>
            <a:fld id="{48165493-0F0F-2442-8D9F-C0503C21874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10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CF144-8C1D-9E43-8053-BB42651D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6ED1AA-8530-9A4B-82B3-654170AB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2826D92-23F4-3B44-BFB6-34334B543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20CDD67-F804-9C4B-942A-81DC4616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8373C50-A646-424F-9A81-CDE037CE4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034150F-5062-F540-BB0B-ACC9CD1E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5120" y="11431"/>
            <a:ext cx="2743200" cy="353693"/>
          </a:xfrm>
          <a:prstGeom prst="rect">
            <a:avLst/>
          </a:prstGeom>
        </p:spPr>
        <p:txBody>
          <a:bodyPr/>
          <a:lstStyle/>
          <a:p>
            <a:fld id="{3A57DE05-A988-4C47-9AFB-5C93900144D1}" type="datetime1">
              <a:t>2019-01-14</a:t>
            </a:fld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26A22B1-3AFA-2E4A-B059-C08FA650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451327"/>
            <a:ext cx="604520" cy="365125"/>
          </a:xfrm>
          <a:prstGeom prst="rect">
            <a:avLst/>
          </a:prstGeom>
        </p:spPr>
        <p:txBody>
          <a:bodyPr/>
          <a:lstStyle/>
          <a:p>
            <a:fld id="{48165493-0F0F-2442-8D9F-C0503C21874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22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20AC1-1E6E-7240-8144-B8B0FEBF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067FE6-F709-F746-BDC0-738F6599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5120" y="11431"/>
            <a:ext cx="2743200" cy="353693"/>
          </a:xfrm>
          <a:prstGeom prst="rect">
            <a:avLst/>
          </a:prstGeom>
        </p:spPr>
        <p:txBody>
          <a:bodyPr/>
          <a:lstStyle/>
          <a:p>
            <a:fld id="{7B46456E-7C1F-034D-B6DD-F5F047CEB8E4}" type="datetime1">
              <a:t>2019-01-14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7295CC-30BC-D646-969E-D106F435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451327"/>
            <a:ext cx="604520" cy="365125"/>
          </a:xfrm>
          <a:prstGeom prst="rect">
            <a:avLst/>
          </a:prstGeom>
        </p:spPr>
        <p:txBody>
          <a:bodyPr/>
          <a:lstStyle/>
          <a:p>
            <a:fld id="{48165493-0F0F-2442-8D9F-C0503C21874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9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8504D0B-CA21-E64D-B5FE-4A3F510D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5120" y="11431"/>
            <a:ext cx="2743200" cy="353693"/>
          </a:xfrm>
          <a:prstGeom prst="rect">
            <a:avLst/>
          </a:prstGeom>
        </p:spPr>
        <p:txBody>
          <a:bodyPr/>
          <a:lstStyle/>
          <a:p>
            <a:fld id="{A35A3FA6-8712-E745-BDD5-9BEED5AFB862}" type="datetime1">
              <a:t>2019-01-14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3F79-A6CD-2C49-89FF-6BE9C199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451327"/>
            <a:ext cx="604520" cy="365125"/>
          </a:xfrm>
          <a:prstGeom prst="rect">
            <a:avLst/>
          </a:prstGeom>
        </p:spPr>
        <p:txBody>
          <a:bodyPr/>
          <a:lstStyle/>
          <a:p>
            <a:fld id="{48165493-0F0F-2442-8D9F-C0503C21874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67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98B5FA-7A2D-AB45-AFFE-576BCF63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9B1E6E-92D8-5242-A2F1-D121736DC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54183A-1091-4D46-A3D3-43F57A15F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B4164F-9ED3-5F43-8E39-1FBCCED7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5120" y="11431"/>
            <a:ext cx="2743200" cy="353693"/>
          </a:xfrm>
          <a:prstGeom prst="rect">
            <a:avLst/>
          </a:prstGeom>
        </p:spPr>
        <p:txBody>
          <a:bodyPr/>
          <a:lstStyle/>
          <a:p>
            <a:fld id="{0464FE21-E8C4-E944-B377-E27CE69F9944}" type="datetime1">
              <a:t>2019-01-14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49E7CF8-1E8F-7A43-A3C8-68494FCB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451327"/>
            <a:ext cx="604520" cy="365125"/>
          </a:xfrm>
          <a:prstGeom prst="rect">
            <a:avLst/>
          </a:prstGeom>
        </p:spPr>
        <p:txBody>
          <a:bodyPr/>
          <a:lstStyle/>
          <a:p>
            <a:fld id="{48165493-0F0F-2442-8D9F-C0503C21874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46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B8E466-C14F-E741-80FC-94983F92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75387B-1857-C345-A1EB-7E9C962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C98BC5-3CB8-B54F-83A9-977FDD5E2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5333C33-34DC-7748-9F31-6CAC648D180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844545" y="210310"/>
            <a:ext cx="2096822" cy="4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9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8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8E25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indent="-358775" algn="l" defTabSz="914400" rtl="0" eaLnBrk="1" latinLnBrk="0" hangingPunct="1">
        <a:lnSpc>
          <a:spcPct val="140000"/>
        </a:lnSpc>
        <a:spcBef>
          <a:spcPts val="1000"/>
        </a:spcBef>
        <a:buClr>
          <a:srgbClr val="8E2549"/>
        </a:buClr>
        <a:buSzPct val="100000"/>
        <a:buFont typeface="Helvetica" pitchFamily="2" charset="0"/>
        <a:buChar char="●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8825" indent="-301625" algn="l" defTabSz="914400" rtl="0" eaLnBrk="1" latinLnBrk="0" hangingPunct="1">
        <a:lnSpc>
          <a:spcPct val="140000"/>
        </a:lnSpc>
        <a:spcBef>
          <a:spcPts val="500"/>
        </a:spcBef>
        <a:buClr>
          <a:srgbClr val="F8AE28"/>
        </a:buClr>
        <a:buSzPct val="100000"/>
        <a:buFont typeface="Helvetica" pitchFamily="2" charset="0"/>
        <a:buChar char="●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914400" rtl="0" eaLnBrk="1" latinLnBrk="0" hangingPunct="1">
        <a:lnSpc>
          <a:spcPct val="140000"/>
        </a:lnSpc>
        <a:spcBef>
          <a:spcPts val="500"/>
        </a:spcBef>
        <a:buClr>
          <a:srgbClr val="31386A"/>
        </a:buClr>
        <a:buSzPct val="100000"/>
        <a:buFont typeface="Helvetica" pitchFamily="2" charset="0"/>
        <a:buChar char="●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Clr>
          <a:srgbClr val="64BDA2"/>
        </a:buClr>
        <a:buSzPct val="100000"/>
        <a:buFont typeface="Helvetica" pitchFamily="2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Clr>
          <a:srgbClr val="B3CE5D"/>
        </a:buClr>
        <a:buSzPct val="100000"/>
        <a:buFont typeface="Helvetica" pitchFamily="2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4800" y="403200"/>
            <a:ext cx="10800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bakgrundsrubriken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800" y="1773238"/>
            <a:ext cx="10800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5084" y="61642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164263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B244A4-5FAB-41E7-8F13-75565648FC8E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7" name="Picture 12" descr="lig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95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rtl="0" fontAlgn="base">
        <a:lnSpc>
          <a:spcPts val="4600"/>
        </a:lnSpc>
        <a:spcBef>
          <a:spcPct val="0"/>
        </a:spcBef>
        <a:spcAft>
          <a:spcPct val="0"/>
        </a:spcAft>
        <a:defRPr sz="40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8500" indent="-354013" algn="l" rtl="0" fontAlgn="base">
        <a:spcBef>
          <a:spcPct val="4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963613" indent="-263525" algn="l" rtl="0" fontAlgn="base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214438" indent="-249238" algn="l" rtl="0" fontAlgn="base">
        <a:spcBef>
          <a:spcPct val="4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4800" y="403200"/>
            <a:ext cx="10800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bakgrundsrubriken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800" y="1773238"/>
            <a:ext cx="10800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5084" y="61642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164263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B244A4-5FAB-41E7-8F13-75565648FC8E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7" name="Picture 12" descr="lig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4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rtl="0" fontAlgn="base">
        <a:lnSpc>
          <a:spcPts val="4600"/>
        </a:lnSpc>
        <a:spcBef>
          <a:spcPct val="0"/>
        </a:spcBef>
        <a:spcAft>
          <a:spcPct val="0"/>
        </a:spcAft>
        <a:defRPr sz="40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8500" indent="-354013" algn="l" rtl="0" fontAlgn="base">
        <a:spcBef>
          <a:spcPct val="4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963613" indent="-263525" algn="l" rtl="0" fontAlgn="base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214438" indent="-249238" algn="l" rtl="0" fontAlgn="base">
        <a:spcBef>
          <a:spcPct val="4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4800" y="403200"/>
            <a:ext cx="10800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bakgrundsrubriken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800" y="1773238"/>
            <a:ext cx="10800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5084" y="61642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164263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B244A4-5FAB-41E7-8F13-75565648FC8E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7" name="Picture 12" descr="lig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53163"/>
            <a:ext cx="1619250" cy="344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39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fontAlgn="base">
        <a:lnSpc>
          <a:spcPts val="4600"/>
        </a:lnSpc>
        <a:spcBef>
          <a:spcPct val="0"/>
        </a:spcBef>
        <a:spcAft>
          <a:spcPct val="0"/>
        </a:spcAft>
        <a:defRPr sz="40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8500" indent="-354013" algn="l" rtl="0" fontAlgn="base">
        <a:spcBef>
          <a:spcPct val="4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963613" indent="-263525" algn="l" rtl="0" fontAlgn="base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214438" indent="-249238" algn="l" rtl="0" fontAlgn="base">
        <a:spcBef>
          <a:spcPct val="4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2A07F40-B663-48CB-A303-EB545984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33F470-C383-49A5-BAC7-8241BDDD3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2E0E52-CD69-461F-988C-1A2856C63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417B5-96FE-4A79-AA86-6C116B2CEDFE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BB14D8-DA59-40FA-BC21-5CA68CA1A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EA5E90-42D4-49F5-A538-B9E692C49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0A89B-463B-4B57-B1AE-6EB8EB986C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4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DC2B02-18CC-CF47-ADF6-8BA8C5AF6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b="0" dirty="0"/>
            </a:br>
            <a:r>
              <a:rPr lang="sv-SE" sz="4000" dirty="0">
                <a:solidFill>
                  <a:schemeClr val="tx1"/>
                </a:solidFill>
              </a:rPr>
              <a:t>Så får vi praktisk nytta av nya ISO 50001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8DB62874-5085-4709-BE9B-A64C03FBEAB7}"/>
              </a:ext>
            </a:extLst>
          </p:cNvPr>
          <p:cNvSpPr txBox="1">
            <a:spLocks/>
          </p:cNvSpPr>
          <p:nvPr/>
        </p:nvSpPr>
        <p:spPr>
          <a:xfrm>
            <a:off x="516792" y="3083170"/>
            <a:ext cx="5645427" cy="21492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8E25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2400" b="0" dirty="0">
                <a:solidFill>
                  <a:schemeClr val="tx1"/>
                </a:solidFill>
              </a:rPr>
              <a:t>Lanseringsseminarium</a:t>
            </a:r>
          </a:p>
          <a:p>
            <a:r>
              <a:rPr lang="sv-SE" sz="2400" b="0" dirty="0">
                <a:solidFill>
                  <a:schemeClr val="tx1"/>
                </a:solidFill>
              </a:rPr>
              <a:t>Nya ISO 50001</a:t>
            </a:r>
          </a:p>
          <a:p>
            <a:r>
              <a:rPr lang="sv-SE" sz="2400" b="0" dirty="0">
                <a:solidFill>
                  <a:schemeClr val="tx1"/>
                </a:solidFill>
              </a:rPr>
              <a:t>Thomas Björkman</a:t>
            </a:r>
          </a:p>
          <a:p>
            <a:r>
              <a:rPr lang="sv-SE" sz="2400" b="0" dirty="0">
                <a:solidFill>
                  <a:schemeClr val="tx1"/>
                </a:solidFill>
              </a:rPr>
              <a:t>Energimyndigheten</a:t>
            </a:r>
          </a:p>
          <a:p>
            <a:r>
              <a:rPr lang="sv-SE" sz="2400" b="0" i="1" dirty="0">
                <a:solidFill>
                  <a:schemeClr val="tx1"/>
                </a:solidFill>
              </a:rPr>
              <a:t>20181211</a:t>
            </a:r>
          </a:p>
        </p:txBody>
      </p:sp>
    </p:spTree>
    <p:extLst>
      <p:ext uri="{BB962C8B-B14F-4D97-AF65-F5344CB8AC3E}">
        <p14:creationId xmlns:p14="http://schemas.microsoft.com/office/powerpoint/2010/main" val="35746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9825B0-96D3-4E36-A44E-1AFA410D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58" y="567359"/>
            <a:ext cx="8619611" cy="747091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Vad är viktigt </a:t>
            </a:r>
            <a:r>
              <a:rPr lang="sv-SE" b="0" i="1" dirty="0">
                <a:solidFill>
                  <a:schemeClr val="tx1"/>
                </a:solidFill>
              </a:rPr>
              <a:t>(inget nytt under solen)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483BCE-1037-47F0-AB32-FA28D0AD9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976" y="1625600"/>
            <a:ext cx="9191624" cy="2428323"/>
          </a:xfrm>
        </p:spPr>
        <p:txBody>
          <a:bodyPr>
            <a:normAutofit/>
          </a:bodyPr>
          <a:lstStyle/>
          <a:p>
            <a:r>
              <a:rPr lang="sv-SE" dirty="0"/>
              <a:t>HLS hålls samman</a:t>
            </a:r>
          </a:p>
          <a:p>
            <a:r>
              <a:rPr lang="sv-SE" dirty="0"/>
              <a:t>Sträva efter enkelhet</a:t>
            </a:r>
          </a:p>
          <a:p>
            <a:r>
              <a:rPr lang="sv-SE" dirty="0"/>
              <a:t>Svårt med </a:t>
            </a:r>
            <a:r>
              <a:rPr lang="sv-SE" dirty="0" err="1"/>
              <a:t>KPI:er</a:t>
            </a:r>
            <a:r>
              <a:rPr lang="sv-SE" dirty="0"/>
              <a:t>: Företag och cert organ har olika syn</a:t>
            </a:r>
          </a:p>
        </p:txBody>
      </p:sp>
    </p:spTree>
    <p:extLst>
      <p:ext uri="{BB962C8B-B14F-4D97-AF65-F5344CB8AC3E}">
        <p14:creationId xmlns:p14="http://schemas.microsoft.com/office/powerpoint/2010/main" val="357171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>
            <a:extLst>
              <a:ext uri="{FF2B5EF4-FFF2-40B4-BE49-F238E27FC236}">
                <a16:creationId xmlns:a16="http://schemas.microsoft.com/office/drawing/2014/main" id="{53963B02-685F-4192-A5ED-4DF056740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5233" y="275585"/>
            <a:ext cx="7629525" cy="985838"/>
          </a:xfrm>
        </p:spPr>
        <p:txBody>
          <a:bodyPr/>
          <a:lstStyle/>
          <a:p>
            <a:r>
              <a:rPr lang="sv-SE" altLang="sv-SE" dirty="0"/>
              <a:t>Integrera, integrera, integrera</a:t>
            </a:r>
          </a:p>
        </p:txBody>
      </p:sp>
      <p:sp>
        <p:nvSpPr>
          <p:cNvPr id="5" name="textruta 14">
            <a:extLst>
              <a:ext uri="{FF2B5EF4-FFF2-40B4-BE49-F238E27FC236}">
                <a16:creationId xmlns:a16="http://schemas.microsoft.com/office/drawing/2014/main" id="{CEB94BFF-A2F0-4477-B354-C31B7B2388F7}"/>
              </a:ext>
            </a:extLst>
          </p:cNvPr>
          <p:cNvSpPr txBox="1"/>
          <p:nvPr/>
        </p:nvSpPr>
        <p:spPr>
          <a:xfrm>
            <a:off x="2205038" y="7781925"/>
            <a:ext cx="1243012" cy="43497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Företag med begränsad </a:t>
            </a:r>
            <a:b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</a:b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kännedom om </a:t>
            </a:r>
            <a:b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</a:b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energianvändningen 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</a:p>
        </p:txBody>
      </p:sp>
      <p:sp>
        <p:nvSpPr>
          <p:cNvPr id="6" name="textruta 14">
            <a:extLst>
              <a:ext uri="{FF2B5EF4-FFF2-40B4-BE49-F238E27FC236}">
                <a16:creationId xmlns:a16="http://schemas.microsoft.com/office/drawing/2014/main" id="{B1F5DFCE-E028-4FF1-862F-C5DE8EB76B76}"/>
              </a:ext>
            </a:extLst>
          </p:cNvPr>
          <p:cNvSpPr txBox="1"/>
          <p:nvPr/>
        </p:nvSpPr>
        <p:spPr>
          <a:xfrm>
            <a:off x="3313114" y="7786688"/>
            <a:ext cx="1285875" cy="4413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Företag med kunskap </a:t>
            </a:r>
            <a:b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</a:b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om energianvändningen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</a:p>
        </p:txBody>
      </p:sp>
      <p:sp>
        <p:nvSpPr>
          <p:cNvPr id="7" name="textruta 14">
            <a:extLst>
              <a:ext uri="{FF2B5EF4-FFF2-40B4-BE49-F238E27FC236}">
                <a16:creationId xmlns:a16="http://schemas.microsoft.com/office/drawing/2014/main" id="{C5984CA8-4A55-4C6F-AC7F-4036C3CA6287}"/>
              </a:ext>
            </a:extLst>
          </p:cNvPr>
          <p:cNvSpPr txBox="1"/>
          <p:nvPr/>
        </p:nvSpPr>
        <p:spPr>
          <a:xfrm>
            <a:off x="4046538" y="7448550"/>
            <a:ext cx="1243012" cy="43497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Företag med strukturerat arbetssätt kring energi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</a:p>
        </p:txBody>
      </p:sp>
      <p:sp>
        <p:nvSpPr>
          <p:cNvPr id="8" name="textruta 14">
            <a:extLst>
              <a:ext uri="{FF2B5EF4-FFF2-40B4-BE49-F238E27FC236}">
                <a16:creationId xmlns:a16="http://schemas.microsoft.com/office/drawing/2014/main" id="{AC048A12-79F5-402B-BA0A-4ADF8CBC6AFC}"/>
              </a:ext>
            </a:extLst>
          </p:cNvPr>
          <p:cNvSpPr txBox="1"/>
          <p:nvPr/>
        </p:nvSpPr>
        <p:spPr>
          <a:xfrm>
            <a:off x="2211388" y="8229600"/>
            <a:ext cx="2195512" cy="2397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ENERGIFRÅGAN </a:t>
            </a:r>
            <a:r>
              <a:rPr kumimoji="0" lang="sv-SE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EJ</a:t>
            </a: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 PRIORITERAD AV LEDNINGEN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</a:p>
        </p:txBody>
      </p:sp>
      <p:sp>
        <p:nvSpPr>
          <p:cNvPr id="9" name="textruta 14">
            <a:extLst>
              <a:ext uri="{FF2B5EF4-FFF2-40B4-BE49-F238E27FC236}">
                <a16:creationId xmlns:a16="http://schemas.microsoft.com/office/drawing/2014/main" id="{42CE38D0-8958-4BC6-9888-FE15604D52D2}"/>
              </a:ext>
            </a:extLst>
          </p:cNvPr>
          <p:cNvSpPr txBox="1"/>
          <p:nvPr/>
        </p:nvSpPr>
        <p:spPr>
          <a:xfrm>
            <a:off x="5529264" y="8216900"/>
            <a:ext cx="2193925" cy="2397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ENERGIFRÅGAN </a:t>
            </a:r>
            <a:r>
              <a:rPr kumimoji="0" lang="sv-SE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PRIORITERAD</a:t>
            </a:r>
            <a:r>
              <a:rPr kumimoji="0" lang="sv-SE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 AV LEDNINGEN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</a:p>
        </p:txBody>
      </p: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95158FFA-A7B1-4D52-9BD4-494D93D8A730}"/>
              </a:ext>
            </a:extLst>
          </p:cNvPr>
          <p:cNvCxnSpPr/>
          <p:nvPr/>
        </p:nvCxnSpPr>
        <p:spPr>
          <a:xfrm>
            <a:off x="4279901" y="8348663"/>
            <a:ext cx="12477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Rectangle 8">
            <a:extLst>
              <a:ext uri="{FF2B5EF4-FFF2-40B4-BE49-F238E27FC236}">
                <a16:creationId xmlns:a16="http://schemas.microsoft.com/office/drawing/2014/main" id="{11935E9E-C070-41AF-B213-1E2DC3D46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157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9F48B544-50E8-447D-A49B-D34AEFB5C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41758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6173A4B-FA20-421B-AD97-FDDE4A89E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99107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6" name="Rectangle 13">
            <a:extLst>
              <a:ext uri="{FF2B5EF4-FFF2-40B4-BE49-F238E27FC236}">
                <a16:creationId xmlns:a16="http://schemas.microsoft.com/office/drawing/2014/main" id="{89328F33-6AB4-465F-AFA5-493B25F0B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387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B625357-87FD-453C-97A7-CBCF7CCA9361}"/>
              </a:ext>
            </a:extLst>
          </p:cNvPr>
          <p:cNvGraphicFramePr/>
          <p:nvPr/>
        </p:nvGraphicFramePr>
        <p:xfrm>
          <a:off x="2063552" y="1268760"/>
          <a:ext cx="7992888" cy="2744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98" name="Rectangle 21">
            <a:extLst>
              <a:ext uri="{FF2B5EF4-FFF2-40B4-BE49-F238E27FC236}">
                <a16:creationId xmlns:a16="http://schemas.microsoft.com/office/drawing/2014/main" id="{149F5F6F-91D6-4D4D-8E67-1ABD68706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65557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9" name="Rectangle 22">
            <a:extLst>
              <a:ext uri="{FF2B5EF4-FFF2-40B4-BE49-F238E27FC236}">
                <a16:creationId xmlns:a16="http://schemas.microsoft.com/office/drawing/2014/main" id="{D665ED30-6DB0-4439-80E4-A955BCAA5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849771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00" name="Rectangle 23">
            <a:extLst>
              <a:ext uri="{FF2B5EF4-FFF2-40B4-BE49-F238E27FC236}">
                <a16:creationId xmlns:a16="http://schemas.microsoft.com/office/drawing/2014/main" id="{4902BA7B-A750-4609-A7AE-BDD2BFC5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394158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01" name="Rectangle 24">
            <a:extLst>
              <a:ext uri="{FF2B5EF4-FFF2-40B4-BE49-F238E27FC236}">
                <a16:creationId xmlns:a16="http://schemas.microsoft.com/office/drawing/2014/main" id="{54111842-5616-466E-8117-53BFFD4B6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051507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02" name="Rectangle 27">
            <a:extLst>
              <a:ext uri="{FF2B5EF4-FFF2-40B4-BE49-F238E27FC236}">
                <a16:creationId xmlns:a16="http://schemas.microsoft.com/office/drawing/2014/main" id="{9A730678-701C-4E13-A2BB-1805C86E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539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03" name="textruta 14">
            <a:extLst>
              <a:ext uri="{FF2B5EF4-FFF2-40B4-BE49-F238E27FC236}">
                <a16:creationId xmlns:a16="http://schemas.microsoft.com/office/drawing/2014/main" id="{EA420E13-72F3-43ED-9848-C54FB80F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3929064"/>
            <a:ext cx="20383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Begränsad </a:t>
            </a:r>
            <a:b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kännedom om </a:t>
            </a:r>
            <a:b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energianvändningen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(Information) </a:t>
            </a:r>
            <a:endParaRPr kumimoji="0" lang="sv-SE" alt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404" name="textruta 14">
            <a:extLst>
              <a:ext uri="{FF2B5EF4-FFF2-40B4-BE49-F238E27FC236}">
                <a16:creationId xmlns:a16="http://schemas.microsoft.com/office/drawing/2014/main" id="{C9106917-1D8F-45F6-8AB1-A1542816D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3" y="3573463"/>
            <a:ext cx="1866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Kunskap om energianvändningen</a:t>
            </a:r>
            <a:b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(Energikartläggning)</a:t>
            </a:r>
            <a:endParaRPr kumimoji="0" lang="sv-SE" alt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405" name="textruta 14">
            <a:extLst>
              <a:ext uri="{FF2B5EF4-FFF2-40B4-BE49-F238E27FC236}">
                <a16:creationId xmlns:a16="http://schemas.microsoft.com/office/drawing/2014/main" id="{4FC2A170-84F5-4C56-B888-9A7232AAD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2940050"/>
            <a:ext cx="15414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Strukturerat arbetssätt / ledningssystem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(ISO 50001)</a:t>
            </a:r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6" name="textruta 14">
            <a:extLst>
              <a:ext uri="{FF2B5EF4-FFF2-40B4-BE49-F238E27FC236}">
                <a16:creationId xmlns:a16="http://schemas.microsoft.com/office/drawing/2014/main" id="{472A1AAE-D1ED-4905-8F89-01D65AAB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278439"/>
            <a:ext cx="3000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ENERGIFRÅGAN </a:t>
            </a:r>
            <a:r>
              <a:rPr kumimoji="0" lang="sv-SE" altLang="sv-SE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EJ</a:t>
            </a:r>
            <a:r>
              <a:rPr kumimoji="0" lang="sv-SE" altLang="sv-SE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PRIORITERAD </a:t>
            </a:r>
            <a:br>
              <a:rPr kumimoji="0" lang="sv-SE" altLang="sv-SE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AV LEDNINGEN</a:t>
            </a:r>
            <a:endParaRPr kumimoji="0" lang="sv-SE" altLang="sv-SE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647" name="textruta 14">
            <a:extLst>
              <a:ext uri="{FF2B5EF4-FFF2-40B4-BE49-F238E27FC236}">
                <a16:creationId xmlns:a16="http://schemas.microsoft.com/office/drawing/2014/main" id="{AB22607B-0F83-478C-B44A-E8BBB43B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5254625"/>
            <a:ext cx="32877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ENERGIFRÅGAN </a:t>
            </a:r>
            <a:r>
              <a:rPr kumimoji="0" lang="sv-SE" altLang="sv-S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PRIORITERAD</a:t>
            </a:r>
            <a:r>
              <a:rPr kumimoji="0" lang="sv-SE" alt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br>
              <a:rPr kumimoji="0" lang="sv-SE" alt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</a:br>
            <a:r>
              <a:rPr kumimoji="0" lang="sv-SE" alt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AV LEDNINGEN</a:t>
            </a:r>
            <a:br>
              <a:rPr kumimoji="0" lang="sv-SE" alt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</a:br>
            <a:r>
              <a:rPr kumimoji="0" lang="sv-SE" altLang="sv-SE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STATEN VISAR LEDARSKAP</a:t>
            </a:r>
            <a:endParaRPr kumimoji="0" lang="sv-SE" altLang="sv-SE" sz="16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</p:txBody>
      </p:sp>
      <p:cxnSp>
        <p:nvCxnSpPr>
          <p:cNvPr id="32" name="Rak pil 31">
            <a:extLst>
              <a:ext uri="{FF2B5EF4-FFF2-40B4-BE49-F238E27FC236}">
                <a16:creationId xmlns:a16="http://schemas.microsoft.com/office/drawing/2014/main" id="{E081C33E-9FF2-42A0-A91F-8D7643FEEDAC}"/>
              </a:ext>
            </a:extLst>
          </p:cNvPr>
          <p:cNvCxnSpPr/>
          <p:nvPr/>
        </p:nvCxnSpPr>
        <p:spPr>
          <a:xfrm flipV="1">
            <a:off x="5054600" y="5421313"/>
            <a:ext cx="1905000" cy="4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ruta 14">
            <a:extLst>
              <a:ext uri="{FF2B5EF4-FFF2-40B4-BE49-F238E27FC236}">
                <a16:creationId xmlns:a16="http://schemas.microsoft.com/office/drawing/2014/main" id="{EBF5C7B1-2DEA-49EF-A2F3-82625AEAC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4" y="2724150"/>
            <a:ext cx="15398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 Affärsplanen,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integrerat i verksamheten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-Långsiktiga mål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-Uppföljning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-Extern  kommunikation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10" name="textruta 14">
            <a:extLst>
              <a:ext uri="{FF2B5EF4-FFF2-40B4-BE49-F238E27FC236}">
                <a16:creationId xmlns:a16="http://schemas.microsoft.com/office/drawing/2014/main" id="{97D7856C-3EB5-4595-89BE-7161B768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6" y="2244726"/>
            <a:ext cx="15398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Innovativa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företag</a:t>
            </a:r>
            <a:b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 leverantörer</a:t>
            </a:r>
            <a:b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 in-house</a:t>
            </a:r>
            <a:b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 kunder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Samarbete,</a:t>
            </a:r>
            <a:b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Energiutbyte, PPP…</a:t>
            </a: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E893EA45-57AE-4D7B-BC18-834482105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22" y="3908809"/>
            <a:ext cx="2883653" cy="29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CE050-343B-5C4F-9644-A22943B6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1690688"/>
            <a:ext cx="6165574" cy="895558"/>
          </a:xfrm>
        </p:spPr>
        <p:txBody>
          <a:bodyPr>
            <a:normAutofit/>
          </a:bodyPr>
          <a:lstStyle/>
          <a:p>
            <a:r>
              <a:rPr lang="sv-SE" dirty="0"/>
              <a:t>Tackar!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54397C-0D0F-A543-ABD4-FD6180097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3428999"/>
            <a:ext cx="6359769" cy="399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i="1" dirty="0"/>
              <a:t>thomas.bjorkman@energimyndigheten.se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50E2533-6708-44B2-88AD-37EBE3BCA0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D91364F-A558-4C73-A44B-1D86732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11"/>
            <a:ext cx="4140200" cy="68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7" y="243167"/>
            <a:ext cx="1636568" cy="180356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460">
            <a:off x="954667" y="239270"/>
            <a:ext cx="1636568" cy="180356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6666">
            <a:off x="807283" y="1337266"/>
            <a:ext cx="5264422" cy="285495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57" y="2444741"/>
            <a:ext cx="1951814" cy="4085193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397" y="2286000"/>
            <a:ext cx="4066309" cy="457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066705" y="0"/>
            <a:ext cx="8124898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4483834" y="455903"/>
            <a:ext cx="7554091" cy="1533781"/>
          </a:xfrm>
          <a:prstGeom prst="rect">
            <a:avLst/>
          </a:prstGeom>
        </p:spPr>
        <p:txBody>
          <a:bodyPr vert="horz" lIns="45720" tIns="22860" rIns="45720" bIns="2286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Att nå energieffektiviseringsmålet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 Vad görs idag och hur långt räcker det?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1" y="5974733"/>
            <a:ext cx="2078182" cy="43992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DBD9921-CDF7-4121-97B7-36D1F9FC24AF}"/>
              </a:ext>
            </a:extLst>
          </p:cNvPr>
          <p:cNvSpPr txBox="1"/>
          <p:nvPr/>
        </p:nvSpPr>
        <p:spPr>
          <a:xfrm>
            <a:off x="7455877" y="2764742"/>
            <a:ext cx="403193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Industriklivet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Energikartläggning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Företagens affärsplaner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Energisteget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SMF-satsningar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Klimatklivet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Klimatfärdplaner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”Smart industri”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Digitaliseringsstrategin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Delegation för Cirkulär ekonomi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Hållbarhetslagen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Märkningar, B2B- och konsumentkrav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4207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A0D41A-4E50-434B-B2E8-45412D3D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440" y="403200"/>
            <a:ext cx="9341909" cy="630072"/>
          </a:xfrm>
        </p:spPr>
        <p:txBody>
          <a:bodyPr>
            <a:noAutofit/>
          </a:bodyPr>
          <a:lstStyle/>
          <a:p>
            <a:r>
              <a:rPr lang="en-GB" sz="4000" dirty="0" err="1">
                <a:solidFill>
                  <a:schemeClr val="tx1"/>
                </a:solidFill>
              </a:rPr>
              <a:t>Energiöverenskommelsen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2145AC-95C7-4ED2-8518-86B1102DF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405" y="1301261"/>
            <a:ext cx="10800000" cy="460716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2800" dirty="0"/>
              <a:t>Energieffektiviseringsmål 50% till 2030 (2005 </a:t>
            </a:r>
            <a:r>
              <a:rPr lang="sv-SE" sz="2800" dirty="0" err="1"/>
              <a:t>rel</a:t>
            </a:r>
            <a:r>
              <a:rPr lang="sv-SE" sz="2800" dirty="0"/>
              <a:t> BNP)</a:t>
            </a:r>
          </a:p>
          <a:p>
            <a:pPr>
              <a:spcBef>
                <a:spcPts val="0"/>
              </a:spcBef>
            </a:pPr>
            <a:r>
              <a:rPr lang="sv-SE" sz="2800" dirty="0"/>
              <a:t>Sektorsstrategier</a:t>
            </a:r>
          </a:p>
          <a:p>
            <a:pPr>
              <a:spcBef>
                <a:spcPts val="0"/>
              </a:spcBef>
            </a:pPr>
            <a:r>
              <a:rPr lang="sv-SE" sz="2800" dirty="0"/>
              <a:t>PFE 2.0 blev Energisteget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800" dirty="0"/>
              <a:t>Och Energieffektiviseringsdirektivet</a:t>
            </a:r>
          </a:p>
          <a:p>
            <a:pPr lvl="1">
              <a:spcBef>
                <a:spcPts val="0"/>
              </a:spcBef>
            </a:pPr>
            <a:r>
              <a:rPr lang="sv-SE" sz="2400" dirty="0"/>
              <a:t>SMF-satsningar: Kartläggning, projektering, </a:t>
            </a:r>
            <a:br>
              <a:rPr lang="sv-SE" sz="2400" dirty="0"/>
            </a:br>
            <a:r>
              <a:rPr lang="sv-SE" sz="2400" dirty="0"/>
              <a:t>investering, nätverk</a:t>
            </a:r>
          </a:p>
          <a:p>
            <a:pPr lvl="1">
              <a:spcBef>
                <a:spcPts val="0"/>
              </a:spcBef>
            </a:pPr>
            <a:r>
              <a:rPr lang="sv-SE" sz="2400" dirty="0"/>
              <a:t>Energikartläggning i stora företag</a:t>
            </a:r>
          </a:p>
          <a:p>
            <a:pPr lvl="1">
              <a:spcBef>
                <a:spcPts val="0"/>
              </a:spcBef>
            </a:pPr>
            <a:endParaRPr lang="sv-SE" sz="3600" dirty="0"/>
          </a:p>
          <a:p>
            <a:pPr marL="457200" lvl="1" indent="0">
              <a:spcBef>
                <a:spcPts val="0"/>
              </a:spcBef>
              <a:buNone/>
            </a:pPr>
            <a:endParaRPr lang="sv-SE" sz="3600" dirty="0"/>
          </a:p>
          <a:p>
            <a:pPr>
              <a:spcBef>
                <a:spcPts val="600"/>
              </a:spcBef>
            </a:pPr>
            <a:endParaRPr lang="sv-SE" sz="3600" dirty="0"/>
          </a:p>
          <a:p>
            <a:pPr marL="457200" lvl="1" indent="0">
              <a:spcBef>
                <a:spcPts val="600"/>
              </a:spcBef>
              <a:buNone/>
            </a:pPr>
            <a:endParaRPr lang="sv-SE" sz="3600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090E56FA-73CD-4FD2-BC29-940E3DF78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2402" y="-1"/>
            <a:ext cx="1746719" cy="15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872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478115-2058-4771-A6DA-3DC3D3BE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996"/>
            <a:ext cx="10515600" cy="654378"/>
          </a:xfrm>
        </p:spPr>
        <p:txBody>
          <a:bodyPr/>
          <a:lstStyle/>
          <a:p>
            <a:r>
              <a:rPr lang="sv-SE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Sektorsstrategier</a:t>
            </a:r>
            <a:r>
              <a:rPr lang="sv-SE" sz="3600" dirty="0"/>
              <a:t> 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68911C-D210-47B1-864F-4D05D042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691"/>
            <a:ext cx="5963376" cy="48106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Bidra</a:t>
            </a:r>
            <a:r>
              <a:rPr lang="en-GB" b="1" dirty="0"/>
              <a:t> till </a:t>
            </a:r>
            <a:r>
              <a:rPr lang="sv-SE" b="1" dirty="0"/>
              <a:t>Energieffektiviseringsmålen</a:t>
            </a:r>
          </a:p>
          <a:p>
            <a:r>
              <a:rPr lang="sv-SE" dirty="0"/>
              <a:t>Tillsammans</a:t>
            </a:r>
            <a:r>
              <a:rPr lang="en-GB" dirty="0"/>
              <a:t> med </a:t>
            </a:r>
            <a:r>
              <a:rPr lang="sv-SE" dirty="0"/>
              <a:t>aktörer</a:t>
            </a:r>
          </a:p>
          <a:p>
            <a:r>
              <a:rPr lang="sv-SE" dirty="0"/>
              <a:t>Långsiktighet</a:t>
            </a:r>
          </a:p>
          <a:p>
            <a:r>
              <a:rPr lang="sv-SE" dirty="0"/>
              <a:t>Hänsyn till andra mål och satsningar:</a:t>
            </a:r>
            <a:br>
              <a:rPr lang="sv-SE" dirty="0"/>
            </a:br>
            <a:r>
              <a:rPr lang="sv-SE" i="1" dirty="0"/>
              <a:t>“Resurseffektiv energianvändning</a:t>
            </a:r>
            <a:r>
              <a:rPr lang="en-GB" i="1" dirty="0"/>
              <a:t>”</a:t>
            </a:r>
          </a:p>
          <a:p>
            <a:r>
              <a:rPr lang="sv-SE" dirty="0"/>
              <a:t>Påtala för regeringen om ytterligare insatser och åtgärder krävs</a:t>
            </a:r>
          </a:p>
          <a:p>
            <a:r>
              <a:rPr lang="sv-SE" dirty="0"/>
              <a:t>Behov av </a:t>
            </a:r>
            <a:r>
              <a:rPr lang="sv-SE" dirty="0" err="1"/>
              <a:t>FoI</a:t>
            </a:r>
            <a:r>
              <a:rPr lang="sv-SE" dirty="0"/>
              <a:t>-insatser</a:t>
            </a:r>
          </a:p>
          <a:p>
            <a:r>
              <a:rPr lang="sv-SE" dirty="0"/>
              <a:t>Samhällsekonomiska konsekvenser</a:t>
            </a:r>
            <a:endParaRPr lang="en-GB" dirty="0"/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FE42BFE9-0C4A-4011-AC98-86BC221A5C43}"/>
              </a:ext>
            </a:extLst>
          </p:cNvPr>
          <p:cNvGrpSpPr/>
          <p:nvPr/>
        </p:nvGrpSpPr>
        <p:grpSpPr>
          <a:xfrm>
            <a:off x="6497030" y="292067"/>
            <a:ext cx="4907853" cy="4700588"/>
            <a:chOff x="3349032" y="1754748"/>
            <a:chExt cx="4237680" cy="4055135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41F48F6F-90CD-4309-86A0-60614A2C93AA}"/>
                </a:ext>
              </a:extLst>
            </p:cNvPr>
            <p:cNvGrpSpPr/>
            <p:nvPr/>
          </p:nvGrpSpPr>
          <p:grpSpPr>
            <a:xfrm>
              <a:off x="3349032" y="1754748"/>
              <a:ext cx="4237680" cy="4055135"/>
              <a:chOff x="2842559" y="323658"/>
              <a:chExt cx="6376629" cy="6190026"/>
            </a:xfrm>
          </p:grpSpPr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5C3EDFA-3A96-4A2F-864A-5FC7546174CD}"/>
                  </a:ext>
                </a:extLst>
              </p:cNvPr>
              <p:cNvSpPr/>
              <p:nvPr/>
            </p:nvSpPr>
            <p:spPr>
              <a:xfrm>
                <a:off x="4780819" y="323658"/>
                <a:ext cx="2566491" cy="2566491"/>
              </a:xfrm>
              <a:custGeom>
                <a:avLst/>
                <a:gdLst>
                  <a:gd name="connsiteX0" fmla="*/ 0 w 2566491"/>
                  <a:gd name="connsiteY0" fmla="*/ 1283246 h 2566491"/>
                  <a:gd name="connsiteX1" fmla="*/ 1283246 w 2566491"/>
                  <a:gd name="connsiteY1" fmla="*/ 0 h 2566491"/>
                  <a:gd name="connsiteX2" fmla="*/ 2566492 w 2566491"/>
                  <a:gd name="connsiteY2" fmla="*/ 1283246 h 2566491"/>
                  <a:gd name="connsiteX3" fmla="*/ 1283246 w 2566491"/>
                  <a:gd name="connsiteY3" fmla="*/ 2566492 h 2566491"/>
                  <a:gd name="connsiteX4" fmla="*/ 0 w 2566491"/>
                  <a:gd name="connsiteY4" fmla="*/ 1283246 h 256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6491" h="2566491">
                    <a:moveTo>
                      <a:pt x="0" y="1283246"/>
                    </a:moveTo>
                    <a:cubicBezTo>
                      <a:pt x="0" y="574529"/>
                      <a:pt x="574529" y="0"/>
                      <a:pt x="1283246" y="0"/>
                    </a:cubicBezTo>
                    <a:cubicBezTo>
                      <a:pt x="1991963" y="0"/>
                      <a:pt x="2566492" y="574529"/>
                      <a:pt x="2566492" y="1283246"/>
                    </a:cubicBezTo>
                    <a:cubicBezTo>
                      <a:pt x="2566492" y="1991963"/>
                      <a:pt x="1991963" y="2566492"/>
                      <a:pt x="1283246" y="2566492"/>
                    </a:cubicBezTo>
                    <a:cubicBezTo>
                      <a:pt x="574529" y="2566492"/>
                      <a:pt x="0" y="1991963"/>
                      <a:pt x="0" y="1283246"/>
                    </a:cubicBezTo>
                    <a:close/>
                  </a:path>
                </a:pathLst>
              </a:custGeom>
              <a:solidFill>
                <a:srgbClr val="0A6C24">
                  <a:alpha val="49804"/>
                </a:srgbClr>
              </a:solidFill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rgbClr r="0" g="0" b="0"/>
              </a:lnRef>
              <a:fillRef idx="1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80000" tIns="180000" rIns="180000" bIns="388245" numCol="1" spcCol="1270" anchor="t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</a:b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Fossilfria </a:t>
                </a:r>
                <a:b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</a:b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transporter</a:t>
                </a:r>
              </a:p>
              <a:p>
                <a:pPr marL="0" marR="0" lvl="0" indent="0" algn="ctr" defTabSz="8890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2D76FF4C-B00C-44E8-8B63-ABB0338579AF}"/>
                  </a:ext>
                </a:extLst>
              </p:cNvPr>
              <p:cNvSpPr/>
              <p:nvPr/>
            </p:nvSpPr>
            <p:spPr>
              <a:xfrm>
                <a:off x="6635399" y="1714786"/>
                <a:ext cx="2583789" cy="2650168"/>
              </a:xfrm>
              <a:custGeom>
                <a:avLst/>
                <a:gdLst>
                  <a:gd name="connsiteX0" fmla="*/ 0 w 2714040"/>
                  <a:gd name="connsiteY0" fmla="*/ 1357020 h 2714040"/>
                  <a:gd name="connsiteX1" fmla="*/ 1357020 w 2714040"/>
                  <a:gd name="connsiteY1" fmla="*/ 0 h 2714040"/>
                  <a:gd name="connsiteX2" fmla="*/ 2714040 w 2714040"/>
                  <a:gd name="connsiteY2" fmla="*/ 1357020 h 2714040"/>
                  <a:gd name="connsiteX3" fmla="*/ 1357020 w 2714040"/>
                  <a:gd name="connsiteY3" fmla="*/ 2714040 h 2714040"/>
                  <a:gd name="connsiteX4" fmla="*/ 0 w 2714040"/>
                  <a:gd name="connsiteY4" fmla="*/ 1357020 h 271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4040" h="2714040">
                    <a:moveTo>
                      <a:pt x="0" y="1357020"/>
                    </a:moveTo>
                    <a:cubicBezTo>
                      <a:pt x="0" y="607559"/>
                      <a:pt x="607559" y="0"/>
                      <a:pt x="1357020" y="0"/>
                    </a:cubicBezTo>
                    <a:cubicBezTo>
                      <a:pt x="2106481" y="0"/>
                      <a:pt x="2714040" y="607559"/>
                      <a:pt x="2714040" y="1357020"/>
                    </a:cubicBezTo>
                    <a:cubicBezTo>
                      <a:pt x="2714040" y="2106481"/>
                      <a:pt x="2106481" y="2714040"/>
                      <a:pt x="1357020" y="2714040"/>
                    </a:cubicBezTo>
                    <a:cubicBezTo>
                      <a:pt x="607559" y="2714040"/>
                      <a:pt x="0" y="2106481"/>
                      <a:pt x="0" y="1357020"/>
                    </a:cubicBezTo>
                    <a:close/>
                  </a:path>
                </a:pathLst>
              </a:custGeom>
              <a:solidFill>
                <a:srgbClr val="1D91A7">
                  <a:alpha val="50000"/>
                </a:srgbClr>
              </a:solidFill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rgbClr r="0" g="0" b="0"/>
              </a:lnRef>
              <a:fillRef idx="1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80000" tIns="180000" rIns="144000" bIns="388245" numCol="1" spcCol="1270" anchor="t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</a:b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Produktion </a:t>
                </a:r>
                <a:b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</a:b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 världsklass</a:t>
                </a:r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9E8B4626-AD51-44E2-8A68-741AA2DA3D60}"/>
                  </a:ext>
                </a:extLst>
              </p:cNvPr>
              <p:cNvSpPr/>
              <p:nvPr/>
            </p:nvSpPr>
            <p:spPr>
              <a:xfrm>
                <a:off x="5891314" y="3994710"/>
                <a:ext cx="2518992" cy="2518974"/>
              </a:xfrm>
              <a:custGeom>
                <a:avLst/>
                <a:gdLst>
                  <a:gd name="connsiteX0" fmla="*/ 0 w 2518991"/>
                  <a:gd name="connsiteY0" fmla="*/ 1259488 h 2518975"/>
                  <a:gd name="connsiteX1" fmla="*/ 1259496 w 2518991"/>
                  <a:gd name="connsiteY1" fmla="*/ 0 h 2518975"/>
                  <a:gd name="connsiteX2" fmla="*/ 2518992 w 2518991"/>
                  <a:gd name="connsiteY2" fmla="*/ 1259488 h 2518975"/>
                  <a:gd name="connsiteX3" fmla="*/ 1259496 w 2518991"/>
                  <a:gd name="connsiteY3" fmla="*/ 2518976 h 2518975"/>
                  <a:gd name="connsiteX4" fmla="*/ 0 w 2518991"/>
                  <a:gd name="connsiteY4" fmla="*/ 1259488 h 251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8991" h="2518975">
                    <a:moveTo>
                      <a:pt x="0" y="1259488"/>
                    </a:moveTo>
                    <a:cubicBezTo>
                      <a:pt x="0" y="563892"/>
                      <a:pt x="563896" y="0"/>
                      <a:pt x="1259496" y="0"/>
                    </a:cubicBezTo>
                    <a:cubicBezTo>
                      <a:pt x="1955096" y="0"/>
                      <a:pt x="2518992" y="563892"/>
                      <a:pt x="2518992" y="1259488"/>
                    </a:cubicBezTo>
                    <a:cubicBezTo>
                      <a:pt x="2518992" y="1955084"/>
                      <a:pt x="1955096" y="2518976"/>
                      <a:pt x="1259496" y="2518976"/>
                    </a:cubicBezTo>
                    <a:cubicBezTo>
                      <a:pt x="563896" y="2518976"/>
                      <a:pt x="0" y="1955084"/>
                      <a:pt x="0" y="1259488"/>
                    </a:cubicBezTo>
                    <a:close/>
                  </a:path>
                </a:pathLst>
              </a:custGeom>
              <a:solidFill>
                <a:srgbClr val="00B050">
                  <a:alpha val="50000"/>
                </a:srgbClr>
              </a:solidFill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rgbClr r="0" g="0" b="0"/>
              </a:lnRef>
              <a:fillRef idx="1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80000" tIns="216000" rIns="180000" bIns="388245" numCol="1" spcCol="1270" anchor="t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Framtidens </a:t>
                </a:r>
                <a:b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</a:b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handel och konsumtion</a:t>
                </a: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D1C806A3-3E2B-484F-8CF4-9D248C0ADC77}"/>
                  </a:ext>
                </a:extLst>
              </p:cNvPr>
              <p:cNvSpPr/>
              <p:nvPr/>
            </p:nvSpPr>
            <p:spPr>
              <a:xfrm>
                <a:off x="3633444" y="4036022"/>
                <a:ext cx="2477662" cy="2477662"/>
              </a:xfrm>
              <a:custGeom>
                <a:avLst/>
                <a:gdLst>
                  <a:gd name="connsiteX0" fmla="*/ 0 w 2477662"/>
                  <a:gd name="connsiteY0" fmla="*/ 1238831 h 2477662"/>
                  <a:gd name="connsiteX1" fmla="*/ 1238831 w 2477662"/>
                  <a:gd name="connsiteY1" fmla="*/ 0 h 2477662"/>
                  <a:gd name="connsiteX2" fmla="*/ 2477662 w 2477662"/>
                  <a:gd name="connsiteY2" fmla="*/ 1238831 h 2477662"/>
                  <a:gd name="connsiteX3" fmla="*/ 1238831 w 2477662"/>
                  <a:gd name="connsiteY3" fmla="*/ 2477662 h 2477662"/>
                  <a:gd name="connsiteX4" fmla="*/ 0 w 2477662"/>
                  <a:gd name="connsiteY4" fmla="*/ 1238831 h 247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7662" h="2477662">
                    <a:moveTo>
                      <a:pt x="0" y="1238831"/>
                    </a:moveTo>
                    <a:cubicBezTo>
                      <a:pt x="0" y="554644"/>
                      <a:pt x="554644" y="0"/>
                      <a:pt x="1238831" y="0"/>
                    </a:cubicBezTo>
                    <a:cubicBezTo>
                      <a:pt x="1923018" y="0"/>
                      <a:pt x="2477662" y="554644"/>
                      <a:pt x="2477662" y="1238831"/>
                    </a:cubicBezTo>
                    <a:cubicBezTo>
                      <a:pt x="2477662" y="1923018"/>
                      <a:pt x="1923018" y="2477662"/>
                      <a:pt x="1238831" y="2477662"/>
                    </a:cubicBezTo>
                    <a:cubicBezTo>
                      <a:pt x="554644" y="2477662"/>
                      <a:pt x="0" y="1923018"/>
                      <a:pt x="0" y="1238831"/>
                    </a:cubicBezTo>
                    <a:close/>
                  </a:path>
                </a:pathLst>
              </a:custGeom>
              <a:solidFill>
                <a:srgbClr val="72D826">
                  <a:alpha val="50000"/>
                </a:srgbClr>
              </a:solidFill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rgbClr r="0" g="0" b="0"/>
              </a:lnRef>
              <a:fillRef idx="1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80000" tIns="180000" rIns="180000" bIns="388245" numCol="1" spcCol="1270" anchor="t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</a:b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Resurseffektiv bebyggelse</a:t>
                </a: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ihandsfigur: Form 47">
                <a:extLst>
                  <a:ext uri="{FF2B5EF4-FFF2-40B4-BE49-F238E27FC236}">
                    <a16:creationId xmlns:a16="http://schemas.microsoft.com/office/drawing/2014/main" id="{7E7EBD82-4D75-410D-ACAA-CBFBCAFE2282}"/>
                  </a:ext>
                </a:extLst>
              </p:cNvPr>
              <p:cNvSpPr/>
              <p:nvPr/>
            </p:nvSpPr>
            <p:spPr>
              <a:xfrm>
                <a:off x="2842559" y="1714786"/>
                <a:ext cx="2586298" cy="2586298"/>
              </a:xfrm>
              <a:custGeom>
                <a:avLst/>
                <a:gdLst>
                  <a:gd name="connsiteX0" fmla="*/ 0 w 2586298"/>
                  <a:gd name="connsiteY0" fmla="*/ 1293149 h 2586298"/>
                  <a:gd name="connsiteX1" fmla="*/ 1293149 w 2586298"/>
                  <a:gd name="connsiteY1" fmla="*/ 0 h 2586298"/>
                  <a:gd name="connsiteX2" fmla="*/ 2586298 w 2586298"/>
                  <a:gd name="connsiteY2" fmla="*/ 1293149 h 2586298"/>
                  <a:gd name="connsiteX3" fmla="*/ 1293149 w 2586298"/>
                  <a:gd name="connsiteY3" fmla="*/ 2586298 h 2586298"/>
                  <a:gd name="connsiteX4" fmla="*/ 0 w 2586298"/>
                  <a:gd name="connsiteY4" fmla="*/ 1293149 h 258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6298" h="2586298">
                    <a:moveTo>
                      <a:pt x="0" y="1293149"/>
                    </a:moveTo>
                    <a:cubicBezTo>
                      <a:pt x="0" y="578963"/>
                      <a:pt x="578963" y="0"/>
                      <a:pt x="1293149" y="0"/>
                    </a:cubicBezTo>
                    <a:cubicBezTo>
                      <a:pt x="2007335" y="0"/>
                      <a:pt x="2586298" y="578963"/>
                      <a:pt x="2586298" y="1293149"/>
                    </a:cubicBezTo>
                    <a:cubicBezTo>
                      <a:pt x="2586298" y="2007335"/>
                      <a:pt x="2007335" y="2586298"/>
                      <a:pt x="1293149" y="2586298"/>
                    </a:cubicBezTo>
                    <a:cubicBezTo>
                      <a:pt x="578963" y="2586298"/>
                      <a:pt x="0" y="2007335"/>
                      <a:pt x="0" y="1293149"/>
                    </a:cubicBezTo>
                    <a:close/>
                  </a:path>
                </a:pathLst>
              </a:custGeom>
              <a:solidFill>
                <a:srgbClr val="529D1C">
                  <a:alpha val="50000"/>
                </a:srgbClr>
              </a:solidFill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rgbClr r="0" g="0" b="0"/>
              </a:lnRef>
              <a:fillRef idx="1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80000" tIns="216000" rIns="180000" bIns="388245" numCol="1" spcCol="1270" anchor="t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Flexibelt </a:t>
                </a:r>
                <a:b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</a:b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och robust </a:t>
                </a:r>
                <a:b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</a:b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energisystem</a:t>
                </a:r>
              </a:p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287C3C0-37B4-4404-B923-F837405098CD}"/>
                </a:ext>
              </a:extLst>
            </p:cNvPr>
            <p:cNvSpPr txBox="1"/>
            <p:nvPr/>
          </p:nvSpPr>
          <p:spPr>
            <a:xfrm>
              <a:off x="4851199" y="3563013"/>
              <a:ext cx="1235014" cy="545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effektivare energianvändning</a:t>
              </a:r>
              <a:endPara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9D66CE2C-9A54-4110-A4C8-0B2755E64F5B}"/>
              </a:ext>
            </a:extLst>
          </p:cNvPr>
          <p:cNvSpPr txBox="1"/>
          <p:nvPr/>
        </p:nvSpPr>
        <p:spPr>
          <a:xfrm>
            <a:off x="6981825" y="5267325"/>
            <a:ext cx="43685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I sektorn ingår industrins energianvändning, effekten av industrin produkter och den industrinära 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85445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A0854D13-37EF-4CDC-8681-75DFC4DFD3E9}"/>
              </a:ext>
            </a:extLst>
          </p:cNvPr>
          <p:cNvGrpSpPr/>
          <p:nvPr/>
        </p:nvGrpSpPr>
        <p:grpSpPr>
          <a:xfrm>
            <a:off x="744239" y="2564784"/>
            <a:ext cx="7840522" cy="3086024"/>
            <a:chOff x="1405326" y="2539808"/>
            <a:chExt cx="9583118" cy="3771906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02E49A4D-C4B3-4D28-B154-BB8244EEE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23936" y="2539808"/>
              <a:ext cx="1885950" cy="1885951"/>
            </a:xfrm>
            <a:prstGeom prst="rect">
              <a:avLst/>
            </a:prstGeom>
          </p:spPr>
        </p:pic>
        <p:pic>
          <p:nvPicPr>
            <p:cNvPr id="5" name="Bild 4">
              <a:extLst>
                <a:ext uri="{FF2B5EF4-FFF2-40B4-BE49-F238E27FC236}">
                  <a16:creationId xmlns:a16="http://schemas.microsoft.com/office/drawing/2014/main" id="{8290F5A2-3C6A-42A6-89BE-41F0452C1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94162" y="2920804"/>
              <a:ext cx="1885952" cy="1885951"/>
            </a:xfrm>
            <a:prstGeom prst="rect">
              <a:avLst/>
            </a:prstGeom>
          </p:spPr>
        </p:pic>
        <p:pic>
          <p:nvPicPr>
            <p:cNvPr id="6" name="Bild 5">
              <a:extLst>
                <a:ext uri="{FF2B5EF4-FFF2-40B4-BE49-F238E27FC236}">
                  <a16:creationId xmlns:a16="http://schemas.microsoft.com/office/drawing/2014/main" id="{22CF051F-1610-4DC7-B89B-85FB6EA89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10556" y="2544222"/>
              <a:ext cx="1885950" cy="1885951"/>
            </a:xfrm>
            <a:prstGeom prst="rect">
              <a:avLst/>
            </a:prstGeom>
          </p:spPr>
        </p:pic>
        <p:pic>
          <p:nvPicPr>
            <p:cNvPr id="7" name="Bild 6">
              <a:extLst>
                <a:ext uri="{FF2B5EF4-FFF2-40B4-BE49-F238E27FC236}">
                  <a16:creationId xmlns:a16="http://schemas.microsoft.com/office/drawing/2014/main" id="{A9DA3384-C287-43A7-874C-97C1B01D9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3445421" y="4425762"/>
              <a:ext cx="1885954" cy="1885949"/>
            </a:xfrm>
            <a:prstGeom prst="rect">
              <a:avLst/>
            </a:prstGeom>
          </p:spPr>
        </p:pic>
        <p:pic>
          <p:nvPicPr>
            <p:cNvPr id="8" name="Bild 7">
              <a:extLst>
                <a:ext uri="{FF2B5EF4-FFF2-40B4-BE49-F238E27FC236}">
                  <a16:creationId xmlns:a16="http://schemas.microsoft.com/office/drawing/2014/main" id="{6714E62A-8592-49E6-9ECF-C60025215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28226" y="2976011"/>
              <a:ext cx="1885950" cy="1885950"/>
            </a:xfrm>
            <a:prstGeom prst="rect">
              <a:avLst/>
            </a:prstGeom>
          </p:spPr>
        </p:pic>
        <p:pic>
          <p:nvPicPr>
            <p:cNvPr id="9" name="Bild 8">
              <a:extLst>
                <a:ext uri="{FF2B5EF4-FFF2-40B4-BE49-F238E27FC236}">
                  <a16:creationId xmlns:a16="http://schemas.microsoft.com/office/drawing/2014/main" id="{ACC0A3A1-37A4-4CBD-8E76-231137CAC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5400000">
              <a:off x="9102492" y="4341527"/>
              <a:ext cx="1885952" cy="1885952"/>
            </a:xfrm>
            <a:prstGeom prst="rect">
              <a:avLst/>
            </a:prstGeom>
          </p:spPr>
        </p:pic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651C5786-8912-4078-A506-39494CA62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05326" y="2657433"/>
              <a:ext cx="1885950" cy="1885950"/>
            </a:xfrm>
            <a:prstGeom prst="rect">
              <a:avLst/>
            </a:prstGeom>
          </p:spPr>
        </p:pic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63D26BCA-53ED-4EC8-88CC-AD4C8D878FC0}"/>
              </a:ext>
            </a:extLst>
          </p:cNvPr>
          <p:cNvSpPr/>
          <p:nvPr/>
        </p:nvSpPr>
        <p:spPr>
          <a:xfrm>
            <a:off x="457575" y="1433705"/>
            <a:ext cx="2236213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Innovation och kommersialisering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 energieffektiva produkter, system och tjänster (inkl. nya affärsmodeller) är en förutsättning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A95601A-364D-4B1A-8D91-D344AEB80115}"/>
              </a:ext>
            </a:extLst>
          </p:cNvPr>
          <p:cNvSpPr/>
          <p:nvPr/>
        </p:nvSpPr>
        <p:spPr>
          <a:xfrm>
            <a:off x="6928988" y="1448721"/>
            <a:ext cx="165577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Samverkan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utifrån ett system-perspektiv är en förutsättning (myndighet, region, kommun, företag, konsument och NGO)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rgbClr val="3183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EF5BCA5A-A6A4-4A6F-B787-DBB3B7DE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27" y="327351"/>
            <a:ext cx="9344380" cy="756053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Grundläggande principer för arbetet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69B689E-328B-4B90-881E-B0E9F484BC71}"/>
              </a:ext>
            </a:extLst>
          </p:cNvPr>
          <p:cNvSpPr/>
          <p:nvPr/>
        </p:nvSpPr>
        <p:spPr>
          <a:xfrm>
            <a:off x="2729436" y="1491509"/>
            <a:ext cx="221918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66A52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Resurseffektiv energianvändning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integreras i aktörernas förbättringsarbete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F2ED24A-9D7C-4D65-A014-B0C1764DD82D}"/>
              </a:ext>
            </a:extLst>
          </p:cNvPr>
          <p:cNvSpPr/>
          <p:nvPr/>
        </p:nvSpPr>
        <p:spPr>
          <a:xfrm>
            <a:off x="10226885" y="4188517"/>
            <a:ext cx="177552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276F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Digitalisering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76F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en viktig möjliggörare som aktivt behöver integreras i arbetet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093EE3C-7D8D-46B1-B54A-FB86547D8037}"/>
              </a:ext>
            </a:extLst>
          </p:cNvPr>
          <p:cNvSpPr/>
          <p:nvPr/>
        </p:nvSpPr>
        <p:spPr>
          <a:xfrm>
            <a:off x="8296030" y="4947820"/>
            <a:ext cx="1709515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2BD6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Finansierings-lösningar och energitjänster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Måste finnas tillgängliga för genomförande av åtgärder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C31A4F-C38E-4D53-AF5E-6426CF175914}"/>
              </a:ext>
            </a:extLst>
          </p:cNvPr>
          <p:cNvSpPr/>
          <p:nvPr/>
        </p:nvSpPr>
        <p:spPr>
          <a:xfrm>
            <a:off x="5369376" y="1532569"/>
            <a:ext cx="139207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2F95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Cirkulär ekonomi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en utgångspunkt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EA97794-BA61-43EC-95A8-7237973A4D1A}"/>
              </a:ext>
            </a:extLst>
          </p:cNvPr>
          <p:cNvSpPr/>
          <p:nvPr/>
        </p:nvSpPr>
        <p:spPr>
          <a:xfrm>
            <a:off x="4303303" y="4277117"/>
            <a:ext cx="1762108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1C99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Innovativa arbetssätt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 energieffektiva beteenden krävs för förändring</a:t>
            </a:r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3497E2D3-91A1-41EB-A0F2-86FE078874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8496170" y="2852696"/>
            <a:ext cx="1543010" cy="1543010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448B43B6-3552-48BD-958C-EA117B5625E5}"/>
              </a:ext>
            </a:extLst>
          </p:cNvPr>
          <p:cNvSpPr/>
          <p:nvPr/>
        </p:nvSpPr>
        <p:spPr>
          <a:xfrm>
            <a:off x="8617309" y="1461795"/>
            <a:ext cx="202387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Konkurrenskraft och tillväxt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utgör en grund för energieffektivitet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83C34DF-E653-49DF-A62B-DBD814D2B647}"/>
              </a:ext>
            </a:extLst>
          </p:cNvPr>
          <p:cNvSpPr/>
          <p:nvPr/>
        </p:nvSpPr>
        <p:spPr>
          <a:xfrm>
            <a:off x="2269797" y="5787303"/>
            <a:ext cx="2274612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5EDA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Kostnadseffektivitet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en viktig utgångspunkt</a:t>
            </a:r>
          </a:p>
        </p:txBody>
      </p:sp>
      <p:pic>
        <p:nvPicPr>
          <p:cNvPr id="22" name="Bild 21">
            <a:extLst>
              <a:ext uri="{FF2B5EF4-FFF2-40B4-BE49-F238E27FC236}">
                <a16:creationId xmlns:a16="http://schemas.microsoft.com/office/drawing/2014/main" id="{197A8FB1-37AB-4053-B559-B4EDB9DF50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09237" y="2503229"/>
            <a:ext cx="1543008" cy="15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9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3">
            <a:extLst>
              <a:ext uri="{FF2B5EF4-FFF2-40B4-BE49-F238E27FC236}">
                <a16:creationId xmlns:a16="http://schemas.microsoft.com/office/drawing/2014/main" id="{CE9FDD3D-3DA7-4FE1-90AD-E3AB6E65D7BD}"/>
              </a:ext>
            </a:extLst>
          </p:cNvPr>
          <p:cNvSpPr txBox="1">
            <a:spLocks/>
          </p:cNvSpPr>
          <p:nvPr/>
        </p:nvSpPr>
        <p:spPr>
          <a:xfrm>
            <a:off x="1790833" y="336038"/>
            <a:ext cx="8619611" cy="7470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8E25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8E254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Från EKL till Sektorsstrategier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srgbClr val="8E254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CADCA5A-D009-45D9-89C7-EF3F60BD1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" y="1713430"/>
            <a:ext cx="7845794" cy="421070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966720A-7EB4-44DF-8201-2C60E5C1B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2" y="1770776"/>
            <a:ext cx="1951814" cy="408519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0945455-B0C6-4885-9EE3-771E65E45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91" y="2801911"/>
            <a:ext cx="5455589" cy="3068769"/>
          </a:xfrm>
          <a:prstGeom prst="rect">
            <a:avLst/>
          </a:prstGeom>
        </p:spPr>
      </p:pic>
      <p:sp>
        <p:nvSpPr>
          <p:cNvPr id="10" name="Pil: höger 9">
            <a:extLst>
              <a:ext uri="{FF2B5EF4-FFF2-40B4-BE49-F238E27FC236}">
                <a16:creationId xmlns:a16="http://schemas.microsoft.com/office/drawing/2014/main" id="{C97BEA80-1DE0-443A-977E-CF123B839622}"/>
              </a:ext>
            </a:extLst>
          </p:cNvPr>
          <p:cNvSpPr/>
          <p:nvPr/>
        </p:nvSpPr>
        <p:spPr>
          <a:xfrm>
            <a:off x="2105188" y="1429873"/>
            <a:ext cx="8313490" cy="47565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0074E98-1103-400F-B1D9-C9F7C2BB5D44}"/>
              </a:ext>
            </a:extLst>
          </p:cNvPr>
          <p:cNvSpPr/>
          <p:nvPr/>
        </p:nvSpPr>
        <p:spPr>
          <a:xfrm>
            <a:off x="2523307" y="3311687"/>
            <a:ext cx="2046913" cy="10150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D0A7E50-E9F2-4FBE-BDB6-B7FF0BC2D569}"/>
              </a:ext>
            </a:extLst>
          </p:cNvPr>
          <p:cNvSpPr/>
          <p:nvPr/>
        </p:nvSpPr>
        <p:spPr>
          <a:xfrm>
            <a:off x="4957515" y="3321474"/>
            <a:ext cx="2046913" cy="10150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Energisteget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644A469-0AF6-47FF-8BAB-BB689A9ED13D}"/>
              </a:ext>
            </a:extLst>
          </p:cNvPr>
          <p:cNvSpPr/>
          <p:nvPr/>
        </p:nvSpPr>
        <p:spPr>
          <a:xfrm>
            <a:off x="2524705" y="3313085"/>
            <a:ext cx="1533787" cy="10150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EKL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8B108E0-DB63-466B-9CC0-D302DD6246C3}"/>
              </a:ext>
            </a:extLst>
          </p:cNvPr>
          <p:cNvSpPr txBox="1"/>
          <p:nvPr/>
        </p:nvSpPr>
        <p:spPr>
          <a:xfrm>
            <a:off x="10555140" y="2096954"/>
            <a:ext cx="87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F5B775C-8DD9-4A6A-8DD5-DD2AEEAD92BA}"/>
              </a:ext>
            </a:extLst>
          </p:cNvPr>
          <p:cNvGrpSpPr/>
          <p:nvPr/>
        </p:nvGrpSpPr>
        <p:grpSpPr>
          <a:xfrm>
            <a:off x="7667079" y="2422590"/>
            <a:ext cx="3569558" cy="3355367"/>
            <a:chOff x="2842559" y="323658"/>
            <a:chExt cx="6376630" cy="6190026"/>
          </a:xfrm>
        </p:grpSpPr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D80B3DF3-B86B-415C-83FA-3B947E2A7614}"/>
                </a:ext>
              </a:extLst>
            </p:cNvPr>
            <p:cNvSpPr/>
            <p:nvPr/>
          </p:nvSpPr>
          <p:spPr>
            <a:xfrm>
              <a:off x="4780819" y="323658"/>
              <a:ext cx="2566491" cy="2566491"/>
            </a:xfrm>
            <a:custGeom>
              <a:avLst/>
              <a:gdLst>
                <a:gd name="connsiteX0" fmla="*/ 0 w 2566491"/>
                <a:gd name="connsiteY0" fmla="*/ 1283246 h 2566491"/>
                <a:gd name="connsiteX1" fmla="*/ 1283246 w 2566491"/>
                <a:gd name="connsiteY1" fmla="*/ 0 h 2566491"/>
                <a:gd name="connsiteX2" fmla="*/ 2566492 w 2566491"/>
                <a:gd name="connsiteY2" fmla="*/ 1283246 h 2566491"/>
                <a:gd name="connsiteX3" fmla="*/ 1283246 w 2566491"/>
                <a:gd name="connsiteY3" fmla="*/ 2566492 h 2566491"/>
                <a:gd name="connsiteX4" fmla="*/ 0 w 2566491"/>
                <a:gd name="connsiteY4" fmla="*/ 1283246 h 256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6491" h="2566491">
                  <a:moveTo>
                    <a:pt x="0" y="1283246"/>
                  </a:moveTo>
                  <a:cubicBezTo>
                    <a:pt x="0" y="574529"/>
                    <a:pt x="574529" y="0"/>
                    <a:pt x="1283246" y="0"/>
                  </a:cubicBezTo>
                  <a:cubicBezTo>
                    <a:pt x="1991963" y="0"/>
                    <a:pt x="2566492" y="574529"/>
                    <a:pt x="2566492" y="1283246"/>
                  </a:cubicBezTo>
                  <a:cubicBezTo>
                    <a:pt x="2566492" y="1991963"/>
                    <a:pt x="1991963" y="2566492"/>
                    <a:pt x="1283246" y="2566492"/>
                  </a:cubicBezTo>
                  <a:cubicBezTo>
                    <a:pt x="574529" y="2566492"/>
                    <a:pt x="0" y="1991963"/>
                    <a:pt x="0" y="1283246"/>
                  </a:cubicBezTo>
                  <a:close/>
                </a:path>
              </a:pathLst>
            </a:custGeom>
            <a:solidFill>
              <a:srgbClr val="0A6C24">
                <a:alpha val="49804"/>
              </a:srgbClr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0000" tIns="180000" rIns="180000" bIns="388245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4F3FDAC-4799-44C0-B37C-8E4903FC9ED2}"/>
                </a:ext>
              </a:extLst>
            </p:cNvPr>
            <p:cNvSpPr/>
            <p:nvPr/>
          </p:nvSpPr>
          <p:spPr>
            <a:xfrm>
              <a:off x="6635399" y="1714786"/>
              <a:ext cx="2583790" cy="2650169"/>
            </a:xfrm>
            <a:custGeom>
              <a:avLst/>
              <a:gdLst>
                <a:gd name="connsiteX0" fmla="*/ 0 w 2714040"/>
                <a:gd name="connsiteY0" fmla="*/ 1357020 h 2714040"/>
                <a:gd name="connsiteX1" fmla="*/ 1357020 w 2714040"/>
                <a:gd name="connsiteY1" fmla="*/ 0 h 2714040"/>
                <a:gd name="connsiteX2" fmla="*/ 2714040 w 2714040"/>
                <a:gd name="connsiteY2" fmla="*/ 1357020 h 2714040"/>
                <a:gd name="connsiteX3" fmla="*/ 1357020 w 2714040"/>
                <a:gd name="connsiteY3" fmla="*/ 2714040 h 2714040"/>
                <a:gd name="connsiteX4" fmla="*/ 0 w 2714040"/>
                <a:gd name="connsiteY4" fmla="*/ 1357020 h 271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040" h="2714040">
                  <a:moveTo>
                    <a:pt x="0" y="1357020"/>
                  </a:moveTo>
                  <a:cubicBezTo>
                    <a:pt x="0" y="607559"/>
                    <a:pt x="607559" y="0"/>
                    <a:pt x="1357020" y="0"/>
                  </a:cubicBezTo>
                  <a:cubicBezTo>
                    <a:pt x="2106481" y="0"/>
                    <a:pt x="2714040" y="607559"/>
                    <a:pt x="2714040" y="1357020"/>
                  </a:cubicBezTo>
                  <a:cubicBezTo>
                    <a:pt x="2714040" y="2106481"/>
                    <a:pt x="2106481" y="2714040"/>
                    <a:pt x="1357020" y="2714040"/>
                  </a:cubicBezTo>
                  <a:cubicBezTo>
                    <a:pt x="607559" y="2714040"/>
                    <a:pt x="0" y="2106481"/>
                    <a:pt x="0" y="1357020"/>
                  </a:cubicBezTo>
                  <a:close/>
                </a:path>
              </a:pathLst>
            </a:custGeom>
            <a:solidFill>
              <a:srgbClr val="1D91A7">
                <a:alpha val="50000"/>
              </a:srgbClr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0000" tIns="180000" rIns="144000" bIns="388245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EC85BB1-4CB6-4E7B-A479-AF38B322AD6E}"/>
                </a:ext>
              </a:extLst>
            </p:cNvPr>
            <p:cNvSpPr/>
            <p:nvPr/>
          </p:nvSpPr>
          <p:spPr>
            <a:xfrm>
              <a:off x="5891314" y="3994710"/>
              <a:ext cx="2518992" cy="2518974"/>
            </a:xfrm>
            <a:custGeom>
              <a:avLst/>
              <a:gdLst>
                <a:gd name="connsiteX0" fmla="*/ 0 w 2518991"/>
                <a:gd name="connsiteY0" fmla="*/ 1259488 h 2518975"/>
                <a:gd name="connsiteX1" fmla="*/ 1259496 w 2518991"/>
                <a:gd name="connsiteY1" fmla="*/ 0 h 2518975"/>
                <a:gd name="connsiteX2" fmla="*/ 2518992 w 2518991"/>
                <a:gd name="connsiteY2" fmla="*/ 1259488 h 2518975"/>
                <a:gd name="connsiteX3" fmla="*/ 1259496 w 2518991"/>
                <a:gd name="connsiteY3" fmla="*/ 2518976 h 2518975"/>
                <a:gd name="connsiteX4" fmla="*/ 0 w 2518991"/>
                <a:gd name="connsiteY4" fmla="*/ 1259488 h 251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991" h="2518975">
                  <a:moveTo>
                    <a:pt x="0" y="1259488"/>
                  </a:moveTo>
                  <a:cubicBezTo>
                    <a:pt x="0" y="563892"/>
                    <a:pt x="563896" y="0"/>
                    <a:pt x="1259496" y="0"/>
                  </a:cubicBezTo>
                  <a:cubicBezTo>
                    <a:pt x="1955096" y="0"/>
                    <a:pt x="2518992" y="563892"/>
                    <a:pt x="2518992" y="1259488"/>
                  </a:cubicBezTo>
                  <a:cubicBezTo>
                    <a:pt x="2518992" y="1955084"/>
                    <a:pt x="1955096" y="2518976"/>
                    <a:pt x="1259496" y="2518976"/>
                  </a:cubicBezTo>
                  <a:cubicBezTo>
                    <a:pt x="563896" y="2518976"/>
                    <a:pt x="0" y="1955084"/>
                    <a:pt x="0" y="1259488"/>
                  </a:cubicBez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0000" tIns="216000" rIns="180000" bIns="388245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4E6B5290-9BD4-45F8-9110-61F3C958D902}"/>
                </a:ext>
              </a:extLst>
            </p:cNvPr>
            <p:cNvSpPr/>
            <p:nvPr/>
          </p:nvSpPr>
          <p:spPr>
            <a:xfrm>
              <a:off x="3633444" y="4036022"/>
              <a:ext cx="2477662" cy="2477662"/>
            </a:xfrm>
            <a:custGeom>
              <a:avLst/>
              <a:gdLst>
                <a:gd name="connsiteX0" fmla="*/ 0 w 2477662"/>
                <a:gd name="connsiteY0" fmla="*/ 1238831 h 2477662"/>
                <a:gd name="connsiteX1" fmla="*/ 1238831 w 2477662"/>
                <a:gd name="connsiteY1" fmla="*/ 0 h 2477662"/>
                <a:gd name="connsiteX2" fmla="*/ 2477662 w 2477662"/>
                <a:gd name="connsiteY2" fmla="*/ 1238831 h 2477662"/>
                <a:gd name="connsiteX3" fmla="*/ 1238831 w 2477662"/>
                <a:gd name="connsiteY3" fmla="*/ 2477662 h 2477662"/>
                <a:gd name="connsiteX4" fmla="*/ 0 w 2477662"/>
                <a:gd name="connsiteY4" fmla="*/ 1238831 h 247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662" h="2477662">
                  <a:moveTo>
                    <a:pt x="0" y="1238831"/>
                  </a:moveTo>
                  <a:cubicBezTo>
                    <a:pt x="0" y="554644"/>
                    <a:pt x="554644" y="0"/>
                    <a:pt x="1238831" y="0"/>
                  </a:cubicBezTo>
                  <a:cubicBezTo>
                    <a:pt x="1923018" y="0"/>
                    <a:pt x="2477662" y="554644"/>
                    <a:pt x="2477662" y="1238831"/>
                  </a:cubicBezTo>
                  <a:cubicBezTo>
                    <a:pt x="2477662" y="1923018"/>
                    <a:pt x="1923018" y="2477662"/>
                    <a:pt x="1238831" y="2477662"/>
                  </a:cubicBezTo>
                  <a:cubicBezTo>
                    <a:pt x="554644" y="2477662"/>
                    <a:pt x="0" y="1923018"/>
                    <a:pt x="0" y="1238831"/>
                  </a:cubicBezTo>
                  <a:close/>
                </a:path>
              </a:pathLst>
            </a:custGeom>
            <a:solidFill>
              <a:srgbClr val="72D826">
                <a:alpha val="50000"/>
              </a:srgbClr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0000" tIns="180000" rIns="180000" bIns="388245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FD5DE8F2-709A-4485-8E21-6DF309EB2C81}"/>
                </a:ext>
              </a:extLst>
            </p:cNvPr>
            <p:cNvSpPr/>
            <p:nvPr/>
          </p:nvSpPr>
          <p:spPr>
            <a:xfrm>
              <a:off x="2842559" y="1714786"/>
              <a:ext cx="2586298" cy="2586298"/>
            </a:xfrm>
            <a:custGeom>
              <a:avLst/>
              <a:gdLst>
                <a:gd name="connsiteX0" fmla="*/ 0 w 2586298"/>
                <a:gd name="connsiteY0" fmla="*/ 1293149 h 2586298"/>
                <a:gd name="connsiteX1" fmla="*/ 1293149 w 2586298"/>
                <a:gd name="connsiteY1" fmla="*/ 0 h 2586298"/>
                <a:gd name="connsiteX2" fmla="*/ 2586298 w 2586298"/>
                <a:gd name="connsiteY2" fmla="*/ 1293149 h 2586298"/>
                <a:gd name="connsiteX3" fmla="*/ 1293149 w 2586298"/>
                <a:gd name="connsiteY3" fmla="*/ 2586298 h 2586298"/>
                <a:gd name="connsiteX4" fmla="*/ 0 w 2586298"/>
                <a:gd name="connsiteY4" fmla="*/ 1293149 h 258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6298" h="2586298">
                  <a:moveTo>
                    <a:pt x="0" y="1293149"/>
                  </a:moveTo>
                  <a:cubicBezTo>
                    <a:pt x="0" y="578963"/>
                    <a:pt x="578963" y="0"/>
                    <a:pt x="1293149" y="0"/>
                  </a:cubicBezTo>
                  <a:cubicBezTo>
                    <a:pt x="2007335" y="0"/>
                    <a:pt x="2586298" y="578963"/>
                    <a:pt x="2586298" y="1293149"/>
                  </a:cubicBezTo>
                  <a:cubicBezTo>
                    <a:pt x="2586298" y="2007335"/>
                    <a:pt x="2007335" y="2586298"/>
                    <a:pt x="1293149" y="2586298"/>
                  </a:cubicBezTo>
                  <a:cubicBezTo>
                    <a:pt x="578963" y="2586298"/>
                    <a:pt x="0" y="2007335"/>
                    <a:pt x="0" y="1293149"/>
                  </a:cubicBezTo>
                  <a:close/>
                </a:path>
              </a:pathLst>
            </a:custGeom>
            <a:solidFill>
              <a:srgbClr val="529D1C">
                <a:alpha val="50000"/>
              </a:srgbClr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0000" tIns="216000" rIns="180000" bIns="388245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Produktion i världsklass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29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60785B0-8B2B-3143-94BB-7373B0A8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833" y="336038"/>
            <a:ext cx="8619611" cy="747091"/>
          </a:xfrm>
        </p:spPr>
        <p:txBody>
          <a:bodyPr/>
          <a:lstStyle/>
          <a:p>
            <a:r>
              <a:rPr lang="sv-SE" dirty="0"/>
              <a:t>Energisteget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A5BCCCE-C234-774F-9DDB-49D86B455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833" y="1419232"/>
            <a:ext cx="8619611" cy="3152768"/>
          </a:xfrm>
        </p:spPr>
        <p:txBody>
          <a:bodyPr>
            <a:noAutofit/>
          </a:bodyPr>
          <a:lstStyle/>
          <a:p>
            <a:r>
              <a:rPr lang="sv-SE" sz="1800" dirty="0"/>
              <a:t>Energisteget är ett nytt program ska stödja energieffektivisering i industrin och på så sätt bidra till energiöverenskommelsens mål om 50 % effektivare energianvändning år 2030.</a:t>
            </a:r>
          </a:p>
          <a:p>
            <a:r>
              <a:rPr lang="sv-SE" sz="1800" dirty="0"/>
              <a:t>Programmet omfattar företag som genomfört en energikartläggning enligt lagen om energikartläggning i stora företag och särskilt utvalda i programmet är industriell verksamhet från gruv- till tillverkningsindustrin.</a:t>
            </a:r>
          </a:p>
          <a:p>
            <a:r>
              <a:rPr lang="sv-SE" sz="1800" dirty="0"/>
              <a:t>Satsningen omfattar totalt 125 miljoner kronor och pågår mellan 2018–2020.</a:t>
            </a:r>
          </a:p>
        </p:txBody>
      </p:sp>
    </p:spTree>
    <p:extLst>
      <p:ext uri="{BB962C8B-B14F-4D97-AF65-F5344CB8AC3E}">
        <p14:creationId xmlns:p14="http://schemas.microsoft.com/office/powerpoint/2010/main" val="319428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A5BCCCE-C234-774F-9DDB-49D86B455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833" y="1506312"/>
            <a:ext cx="8619611" cy="29350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b="1" dirty="0"/>
              <a:t>Inom programmet Energisteget kan industriföretag söka två typer av ekonomiska stöd:</a:t>
            </a:r>
          </a:p>
          <a:p>
            <a:pPr marL="0" indent="0">
              <a:buNone/>
            </a:pPr>
            <a:r>
              <a:rPr lang="sv-SE" sz="1600" b="1" dirty="0"/>
              <a:t>1. Projekteringsstöd</a:t>
            </a:r>
          </a:p>
          <a:p>
            <a:pPr lvl="1"/>
            <a:r>
              <a:rPr lang="sv-SE" sz="1600" dirty="0"/>
              <a:t>Företag kan ansöka om bidrag för en fördjupad projektering eller studie av energieffektiva åtgärder.</a:t>
            </a:r>
          </a:p>
          <a:p>
            <a:pPr marL="0" indent="0">
              <a:buNone/>
            </a:pPr>
            <a:r>
              <a:rPr lang="sv-SE" sz="1600" b="1" dirty="0"/>
              <a:t>2. Investeringsstöd</a:t>
            </a:r>
          </a:p>
          <a:p>
            <a:pPr lvl="1"/>
            <a:r>
              <a:rPr lang="sv-SE" sz="1600" dirty="0"/>
              <a:t>Företag kan ansöka om merkostnaden för att investera i en energieffektiviserande åtgärd identifierad i den lagstadgade energikartläggningen.</a:t>
            </a:r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CE9FDD3D-3DA7-4FE1-90AD-E3AB6E65D7BD}"/>
              </a:ext>
            </a:extLst>
          </p:cNvPr>
          <p:cNvSpPr txBox="1">
            <a:spLocks/>
          </p:cNvSpPr>
          <p:nvPr/>
        </p:nvSpPr>
        <p:spPr>
          <a:xfrm>
            <a:off x="1790833" y="336038"/>
            <a:ext cx="8619611" cy="7470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8E25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/>
              <a:t>Energisteget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6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F1B418-4724-4D94-9EE7-42F8693D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39" y="221146"/>
            <a:ext cx="8619611" cy="747091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Energiledning centralt i strategin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BF581-9F63-4082-9BAB-9B3A3998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1216025"/>
            <a:ext cx="9553575" cy="3060700"/>
          </a:xfrm>
        </p:spPr>
        <p:txBody>
          <a:bodyPr>
            <a:normAutofit/>
          </a:bodyPr>
          <a:lstStyle/>
          <a:p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8B5F18A-AFE6-4D6F-8202-DCB521F425E6}"/>
              </a:ext>
            </a:extLst>
          </p:cNvPr>
          <p:cNvSpPr txBox="1"/>
          <p:nvPr/>
        </p:nvSpPr>
        <p:spPr>
          <a:xfrm>
            <a:off x="1638317" y="1500554"/>
            <a:ext cx="9553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Energikartläggningslagen och Energisteget driver mot implementering av ISO 50001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EED driver mer mott koncernkrav på 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B2B-krav fortfarande ovanligt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SMF stimuleras att börja arbeta med energiledning</a:t>
            </a:r>
          </a:p>
        </p:txBody>
      </p:sp>
    </p:spTree>
    <p:extLst>
      <p:ext uri="{BB962C8B-B14F-4D97-AF65-F5344CB8AC3E}">
        <p14:creationId xmlns:p14="http://schemas.microsoft.com/office/powerpoint/2010/main" val="133747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ergimyndigheten vit">
  <a:themeElements>
    <a:clrScheme name="Blågrö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ärglös_m_punk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Energimyndigheten svensk.potx" id="{4B67EF89-3104-436D-8442-BD81C7670158}" vid="{65B6E419-10C4-4C65-B361-4988302E74E4}"/>
    </a:ext>
  </a:extLst>
</a:theme>
</file>

<file path=ppt/theme/theme3.xml><?xml version="1.0" encoding="utf-8"?>
<a:theme xmlns:a="http://schemas.openxmlformats.org/drawingml/2006/main" name="3_Energimyndigheten vit">
  <a:themeElements>
    <a:clrScheme name="Energimyndigheten Rosa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007D"/>
      </a:accent1>
      <a:accent2>
        <a:srgbClr val="76BEEA"/>
      </a:accent2>
      <a:accent3>
        <a:srgbClr val="D7DAE8"/>
      </a:accent3>
      <a:accent4>
        <a:srgbClr val="003896"/>
      </a:accent4>
      <a:accent5>
        <a:srgbClr val="FF83D1"/>
      </a:accent5>
      <a:accent6>
        <a:srgbClr val="3AA2D6"/>
      </a:accent6>
      <a:hlink>
        <a:srgbClr val="D7DAE8"/>
      </a:hlink>
      <a:folHlink>
        <a:srgbClr val="003896"/>
      </a:folHlink>
    </a:clrScheme>
    <a:fontScheme name="färglös_m_punk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Energimyndigheten svensk.potx" id="{4B67EF89-3104-436D-8442-BD81C7670158}" vid="{65B6E419-10C4-4C65-B361-4988302E74E4}"/>
    </a:ext>
  </a:extLst>
</a:theme>
</file>

<file path=ppt/theme/theme4.xml><?xml version="1.0" encoding="utf-8"?>
<a:theme xmlns:a="http://schemas.openxmlformats.org/drawingml/2006/main" name="4_Energimyndigheten vit">
  <a:themeElements>
    <a:clrScheme name="Energimyndigheten Rosa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007D"/>
      </a:accent1>
      <a:accent2>
        <a:srgbClr val="76BEEA"/>
      </a:accent2>
      <a:accent3>
        <a:srgbClr val="D7DAE8"/>
      </a:accent3>
      <a:accent4>
        <a:srgbClr val="003896"/>
      </a:accent4>
      <a:accent5>
        <a:srgbClr val="FF83D1"/>
      </a:accent5>
      <a:accent6>
        <a:srgbClr val="3AA2D6"/>
      </a:accent6>
      <a:hlink>
        <a:srgbClr val="D7DAE8"/>
      </a:hlink>
      <a:folHlink>
        <a:srgbClr val="003896"/>
      </a:folHlink>
    </a:clrScheme>
    <a:fontScheme name="färglös_m_punk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Energimyndigheten svensk.potx" id="{4B67EF89-3104-436D-8442-BD81C7670158}" vid="{65B6E419-10C4-4C65-B361-4988302E74E4}"/>
    </a:ext>
  </a:extLst>
</a:theme>
</file>

<file path=ppt/theme/theme5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rbetsdokument" ma:contentTypeID="0x0101005F3B3B166FD6422D88B267134623E612020048F995A69648CB43BB286CA55D43DBD7" ma:contentTypeVersion="8" ma:contentTypeDescription="Skapa ett nytt dokument." ma:contentTypeScope="" ma:versionID="1c1e9bb82bff0c45c6793733466d72f9">
  <xsd:schema xmlns:xsd="http://www.w3.org/2001/XMLSchema" xmlns:xs="http://www.w3.org/2001/XMLSchema" xmlns:p="http://schemas.microsoft.com/office/2006/metadata/properties" xmlns:ns2="f52dfb47-5a50-4a40-b1fe-bc761658af46" xmlns:ns3="35359d16-f7cf-4480-aad9-be1e8fceebb8" targetNamespace="http://schemas.microsoft.com/office/2006/metadata/properties" ma:root="true" ma:fieldsID="85b84509c8047292744b3ddda51013ce" ns2:_="" ns3:_="">
    <xsd:import namespace="f52dfb47-5a50-4a40-b1fe-bc761658af46"/>
    <xsd:import namespace="35359d16-f7cf-4480-aad9-be1e8fceebb8"/>
    <xsd:element name="properties">
      <xsd:complexType>
        <xsd:sequence>
          <xsd:element name="documentManagement">
            <xsd:complexType>
              <xsd:all>
                <xsd:element ref="ns2:STEMMyndighetsnamn" minOccurs="0"/>
                <xsd:element ref="ns2:STEMBeskrivning" minOccurs="0"/>
                <xsd:element ref="ns2:STEMProcessTaxHTField0" minOccurs="0"/>
                <xsd:element ref="ns3:TaxCatchAll" minOccurs="0"/>
                <xsd:element ref="ns3:TaxCatchAllLabel" minOccurs="0"/>
                <xsd:element ref="ns2:STEMOrganisationTaxHTField0" minOccurs="0"/>
                <xsd:element ref="ns2:STEMForfattare" minOccurs="0"/>
                <xsd:element ref="ns2:STEMSkapatAv" minOccurs="0"/>
                <xsd:element ref="ns2:STEMAmneTaxHTField0" minOccurs="0"/>
                <xsd:element ref="ns3:TaxKeywordTaxHTField" minOccurs="0"/>
                <xsd:element ref="ns2:STEMBidragande" minOccurs="0"/>
                <xsd:element ref="ns2:STEMBehorighetsregel" minOccurs="0"/>
                <xsd:element ref="ns2:STEMNewOrganisation" minOccurs="0"/>
                <xsd:element ref="ns2:Kategori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dfb47-5a50-4a40-b1fe-bc761658af46" elementFormDefault="qualified">
    <xsd:import namespace="http://schemas.microsoft.com/office/2006/documentManagement/types"/>
    <xsd:import namespace="http://schemas.microsoft.com/office/infopath/2007/PartnerControls"/>
    <xsd:element name="STEMMyndighetsnamn" ma:index="8" nillable="true" ma:displayName="Myndighetsnamn" ma:default="Energimyndigheten" ma:internalName="STEMMyndighetsnamn" ma:readOnly="true">
      <xsd:simpleType>
        <xsd:restriction base="dms:Text"/>
      </xsd:simpleType>
    </xsd:element>
    <xsd:element name="STEMBeskrivning" ma:index="9" nillable="true" ma:displayName="Beskrivning" ma:internalName="STEMBeskrivning" ma:readOnly="false">
      <xsd:simpleType>
        <xsd:restriction base="dms:Note"/>
      </xsd:simpleType>
    </xsd:element>
    <xsd:element name="STEMProcessTaxHTField0" ma:index="10" nillable="true" ma:taxonomy="true" ma:internalName="STEMProcessTaxHTField0" ma:taxonomyFieldName="STEMProcess" ma:displayName="Process (Används ej)" ma:readOnly="true" ma:fieldId="{31ee9918-fe17-4499-a134-e76a7564b818}" ma:sspId="1209bcd0-5856-4cae-807f-ceb1a11ed701" ma:termSetId="bfebcec9-b73f-49ca-a4fe-44a2ddc411f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EMOrganisationTaxHTField0" ma:index="14" nillable="true" ma:taxonomy="true" ma:internalName="STEMOrganisationTaxHTField0" ma:taxonomyFieldName="STEMOrganisation" ma:displayName="Organisation (Används ej)" ma:readOnly="true" ma:fieldId="{dbd771e0-57ed-4a1f-b495-5161947a4725}" ma:sspId="1209bcd0-5856-4cae-807f-ceb1a11ed701" ma:termSetId="da55768c-4fa3-4440-a06e-845702abe3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EMForfattare" ma:index="16" nillable="true" ma:displayName="Författare" ma:internalName="STEMForfattare" ma:readOnly="false">
      <xsd:simpleType>
        <xsd:restriction base="dms:Text"/>
      </xsd:simpleType>
    </xsd:element>
    <xsd:element name="STEMSkapatAv" ma:index="17" nillable="true" ma:displayName="Skapat av" ma:hidden="true" ma:internalName="STEMSkapatAv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EMAmneTaxHTField0" ma:index="18" nillable="true" ma:displayName="STEMAmneTaxHTField0" ma:hidden="true" ma:internalName="STEMAmneTaxHTField0">
      <xsd:simpleType>
        <xsd:restriction base="dms:Note"/>
      </xsd:simpleType>
    </xsd:element>
    <xsd:element name="STEMBidragande" ma:index="21" nillable="true" ma:displayName="Bidragande" ma:internalName="STEMBidragande" ma:readOnly="true">
      <xsd:simpleType>
        <xsd:restriction base="dms:Note"/>
      </xsd:simpleType>
    </xsd:element>
    <xsd:element name="STEMBehorighetsregel" ma:index="22" nillable="true" ma:displayName="Annan behörighetsregel (Används ej)" ma:default="0" ma:hidden="true" ma:internalName="STEMBehorighetsregel" ma:readOnly="true">
      <xsd:simpleType>
        <xsd:restriction base="dms:Boolean"/>
      </xsd:simpleType>
    </xsd:element>
    <xsd:element name="STEMNewOrganisation" ma:index="23" nillable="true" ma:displayName="Organisation" ma:internalName="STEMNewOrganisation" ma:readOnly="true">
      <xsd:simpleType>
        <xsd:restriction base="dms:Note"/>
      </xsd:simpleType>
    </xsd:element>
    <xsd:element name="Kategori" ma:index="24" ma:displayName="Kategori" ma:format="Dropdown" ma:internalName="Kategori">
      <xsd:simpleType>
        <xsd:restriction base="dms:Choice">
          <xsd:enumeration value="Planering"/>
          <xsd:enumeration value="Vägledning"/>
          <xsd:enumeration value="Interna rutiner"/>
          <xsd:enumeration value="Beslut"/>
          <xsd:enumeration value="Seminarium"/>
          <xsd:enumeration value="Kommunik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59d16-f7cf-4480-aad9-be1e8fceebb8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description="" ma:hidden="true" ma:list="{eae7fecc-b445-4421-9b8c-b88dba6c864a}" ma:internalName="TaxCatchAll" ma:showField="CatchAllData" ma:web="35359d16-f7cf-4480-aad9-be1e8fcee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eae7fecc-b445-4421-9b8c-b88dba6c864a}" ma:internalName="TaxCatchAllLabel" ma:readOnly="true" ma:showField="CatchAllDataLabel" ma:web="35359d16-f7cf-4480-aad9-be1e8fcee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STEMAmne" ma:displayName="Ämne" ma:fieldId="{a0c56a30-0380-4bde-adc5-fe941768c8ba}" ma:taxonomyMulti="true" ma:sspId="1209bcd0-5856-4cae-807f-ceb1a11ed70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 xmlns="f52dfb47-5a50-4a40-b1fe-bc761658af46">Kommunikation</Kategori>
    <STEMAmneTaxHTField0 xmlns="f52dfb47-5a50-4a40-b1fe-bc761658af46" xsi:nil="true"/>
    <TaxKeywordTaxHTField xmlns="35359d16-f7cf-4480-aad9-be1e8fceebb8">
      <Terms xmlns="http://schemas.microsoft.com/office/infopath/2007/PartnerControls"/>
    </TaxKeywordTaxHTField>
    <TaxCatchAll xmlns="35359d16-f7cf-4480-aad9-be1e8fceebb8"/>
    <STEMBeskrivning xmlns="f52dfb47-5a50-4a40-b1fe-bc761658af46">Energisteget_ppt-template_small</STEMBeskrivning>
    <STEMForfattare xmlns="f52dfb47-5a50-4a40-b1fe-bc761658af46" xsi:nil="true"/>
  </documentManagement>
</p:properties>
</file>

<file path=customXml/itemProps1.xml><?xml version="1.0" encoding="utf-8"?>
<ds:datastoreItem xmlns:ds="http://schemas.openxmlformats.org/officeDocument/2006/customXml" ds:itemID="{0966C4CF-1E70-4DAC-91F2-EF0E344326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B63D97-9823-4710-AD48-6E5E629A14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dfb47-5a50-4a40-b1fe-bc761658af46"/>
    <ds:schemaRef ds:uri="35359d16-f7cf-4480-aad9-be1e8fcee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A32B7D-156D-4FD8-B99E-FAFF034521A5}">
  <ds:schemaRefs>
    <ds:schemaRef ds:uri="http://schemas.microsoft.com/office/2006/documentManagement/types"/>
    <ds:schemaRef ds:uri="f52dfb47-5a50-4a40-b1fe-bc761658af46"/>
    <ds:schemaRef ds:uri="http://purl.org/dc/terms/"/>
    <ds:schemaRef ds:uri="http://schemas.microsoft.com/office/2006/metadata/properties"/>
    <ds:schemaRef ds:uri="35359d16-f7cf-4480-aad9-be1e8fceebb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Widescreen</PresentationFormat>
  <Paragraphs>178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Times New Roman</vt:lpstr>
      <vt:lpstr>Office-tema</vt:lpstr>
      <vt:lpstr>Energimyndigheten vit</vt:lpstr>
      <vt:lpstr>3_Energimyndigheten vit</vt:lpstr>
      <vt:lpstr>4_Energimyndigheten vit</vt:lpstr>
      <vt:lpstr>1_Office-tema</vt:lpstr>
      <vt:lpstr> Så får vi praktisk nytta av nya ISO 50001 </vt:lpstr>
      <vt:lpstr>PowerPoint Presentation</vt:lpstr>
      <vt:lpstr>Energiöverenskommelsen</vt:lpstr>
      <vt:lpstr>Sektorsstrategier </vt:lpstr>
      <vt:lpstr>Grundläggande principer för arbetet</vt:lpstr>
      <vt:lpstr>PowerPoint Presentation</vt:lpstr>
      <vt:lpstr>Energisteget</vt:lpstr>
      <vt:lpstr>PowerPoint Presentation</vt:lpstr>
      <vt:lpstr>Energiledning centralt i strategin</vt:lpstr>
      <vt:lpstr>Vad är viktigt (inget nytt under solen)</vt:lpstr>
      <vt:lpstr>Integrera, integrera, integrera</vt:lpstr>
      <vt:lpstr>Tackar!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Grafström</dc:creator>
  <cp:lastModifiedBy>Karin Ekström (SIS)</cp:lastModifiedBy>
  <cp:revision>92</cp:revision>
  <dcterms:created xsi:type="dcterms:W3CDTF">2018-04-12T08:13:30Z</dcterms:created>
  <dcterms:modified xsi:type="dcterms:W3CDTF">2019-01-14T12:01:15Z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0x0101005F3B3B166FD6422D88B267134623E612020048F995A69648CB43BB286CA55D43DBD7</vt:lpwstr>
  </property>
  <property fmtid="{D5CDD505-2E9C-101B-9397-08002B2CF9AE}" pid="3" name="STEMAmne">
    <vt:lpwstr/>
  </property>
</Properties>
</file>